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4" r:id="rId6"/>
    <p:sldId id="265" r:id="rId7"/>
    <p:sldId id="266" r:id="rId8"/>
    <p:sldId id="260" r:id="rId9"/>
    <p:sldId id="261" r:id="rId10"/>
    <p:sldId id="262" r:id="rId11"/>
    <p:sldId id="263" r:id="rId12"/>
  </p:sldIdLst>
  <p:sldSz cx="14630400" cy="8229600"/>
  <p:notesSz cx="8229600" cy="14630400"/>
  <p:embeddedFontLs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3.pn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0973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486400" y="3313117"/>
            <a:ext cx="8350210" cy="779621"/>
          </a:xfrm>
          <a:prstGeom prst="rect">
            <a:avLst/>
          </a:prstGeom>
          <a:noFill/>
          <a:ln/>
        </p:spPr>
        <p:txBody>
          <a:bodyPr wrap="none" lIns="0" tIns="0" rIns="0" bIns="0" rtlCol="0" anchor="t"/>
          <a:lstStyle/>
          <a:p>
            <a:pPr marL="0" indent="0" algn="l">
              <a:lnSpc>
                <a:spcPts val="6100"/>
              </a:lnSpc>
              <a:buNone/>
            </a:pPr>
            <a:r>
              <a:rPr lang="en-US" sz="4900" b="1" u="sng" dirty="0">
                <a:solidFill>
                  <a:srgbClr val="F95F88"/>
                </a:solidFill>
                <a:latin typeface="Petrona Bold" pitchFamily="34" charset="0"/>
                <a:ea typeface="Petrona Bold" pitchFamily="34" charset="-122"/>
                <a:cs typeface="Petrona Bold" pitchFamily="34" charset="-120"/>
              </a:rPr>
              <a:t>Loan EMI &amp; Interest Calculator</a:t>
            </a:r>
            <a:endParaRPr lang="en-US" sz="4900" u="sng" dirty="0"/>
          </a:p>
        </p:txBody>
      </p:sp>
      <p:sp>
        <p:nvSpPr>
          <p:cNvPr id="4" name="Text 1"/>
          <p:cNvSpPr/>
          <p:nvPr/>
        </p:nvSpPr>
        <p:spPr>
          <a:xfrm>
            <a:off x="6280190" y="4493181"/>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Box 4">
            <a:extLst>
              <a:ext uri="{FF2B5EF4-FFF2-40B4-BE49-F238E27FC236}">
                <a16:creationId xmlns:a16="http://schemas.microsoft.com/office/drawing/2014/main" id="{82862215-F13A-26D4-8BC2-CB3C90235831}"/>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
        <p:nvSpPr>
          <p:cNvPr id="6" name="TextBox 5">
            <a:extLst>
              <a:ext uri="{FF2B5EF4-FFF2-40B4-BE49-F238E27FC236}">
                <a16:creationId xmlns:a16="http://schemas.microsoft.com/office/drawing/2014/main" id="{9BEFEF27-E6BC-6B06-BE0F-AD63FF5C6777}"/>
              </a:ext>
            </a:extLst>
          </p:cNvPr>
          <p:cNvSpPr txBox="1"/>
          <p:nvPr/>
        </p:nvSpPr>
        <p:spPr>
          <a:xfrm>
            <a:off x="11095074" y="6618513"/>
            <a:ext cx="3413052" cy="1015663"/>
          </a:xfrm>
          <a:prstGeom prst="rect">
            <a:avLst/>
          </a:prstGeom>
          <a:noFill/>
        </p:spPr>
        <p:txBody>
          <a:bodyPr wrap="square" rtlCol="0">
            <a:spAutoFit/>
          </a:bodyPr>
          <a:lstStyle/>
          <a:p>
            <a:r>
              <a:rPr lang="en-US" sz="2000" b="1" dirty="0"/>
              <a:t>By Akash </a:t>
            </a:r>
            <a:r>
              <a:rPr lang="en-US" sz="2000" b="1" dirty="0" err="1"/>
              <a:t>yadav</a:t>
            </a:r>
            <a:endParaRPr lang="en-US" sz="2000" b="1" dirty="0"/>
          </a:p>
          <a:p>
            <a:r>
              <a:rPr lang="en-IN" sz="2000" b="1" dirty="0"/>
              <a:t>Branch- B.TECH CSE (AI/ML)</a:t>
            </a:r>
          </a:p>
          <a:p>
            <a:r>
              <a:rPr lang="en-IN" sz="2000" b="1" dirty="0"/>
              <a:t>ERP: RU-25-10127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10101"/>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Advantages</a:t>
            </a:r>
            <a:endParaRPr lang="en-US" sz="4900" dirty="0"/>
          </a:p>
        </p:txBody>
      </p:sp>
      <p:sp>
        <p:nvSpPr>
          <p:cNvPr id="4" name="Text 1"/>
          <p:cNvSpPr/>
          <p:nvPr/>
        </p:nvSpPr>
        <p:spPr>
          <a:xfrm>
            <a:off x="6280190" y="382988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Accurate calculations</a:t>
            </a:r>
            <a:endParaRPr lang="en-US" sz="1750" dirty="0"/>
          </a:p>
        </p:txBody>
      </p:sp>
      <p:sp>
        <p:nvSpPr>
          <p:cNvPr id="5" name="Text 2"/>
          <p:cNvSpPr/>
          <p:nvPr/>
        </p:nvSpPr>
        <p:spPr>
          <a:xfrm>
            <a:off x="6280190" y="4272082"/>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User-friendly interface</a:t>
            </a:r>
            <a:endParaRPr lang="en-US" sz="1750" dirty="0"/>
          </a:p>
        </p:txBody>
      </p:sp>
      <p:sp>
        <p:nvSpPr>
          <p:cNvPr id="6" name="Text 3"/>
          <p:cNvSpPr/>
          <p:nvPr/>
        </p:nvSpPr>
        <p:spPr>
          <a:xfrm>
            <a:off x="6280190" y="471428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Time-saving</a:t>
            </a:r>
            <a:endParaRPr lang="en-US" sz="1750" dirty="0"/>
          </a:p>
        </p:txBody>
      </p:sp>
      <p:sp>
        <p:nvSpPr>
          <p:cNvPr id="7" name="Text 4"/>
          <p:cNvSpPr/>
          <p:nvPr/>
        </p:nvSpPr>
        <p:spPr>
          <a:xfrm>
            <a:off x="6280190" y="515647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Financial planning assistance</a:t>
            </a:r>
            <a:endParaRPr lang="en-US" sz="1750" dirty="0"/>
          </a:p>
        </p:txBody>
      </p:sp>
      <p:sp>
        <p:nvSpPr>
          <p:cNvPr id="8" name="TextBox 7">
            <a:extLst>
              <a:ext uri="{FF2B5EF4-FFF2-40B4-BE49-F238E27FC236}">
                <a16:creationId xmlns:a16="http://schemas.microsoft.com/office/drawing/2014/main" id="{E765C9A9-DB8E-C18F-8DB6-089FAC9AF7A5}"/>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191822"/>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Future Scope</a:t>
            </a:r>
            <a:endParaRPr lang="en-US" sz="4900" dirty="0"/>
          </a:p>
        </p:txBody>
      </p:sp>
      <p:pic>
        <p:nvPicPr>
          <p:cNvPr id="3" name="Image 0" descr="preencoded.png"/>
          <p:cNvPicPr>
            <a:picLocks noChangeAspect="1"/>
          </p:cNvPicPr>
          <p:nvPr/>
        </p:nvPicPr>
        <p:blipFill>
          <a:blip r:embed="rId3"/>
          <a:stretch>
            <a:fillRect/>
          </a:stretch>
        </p:blipFill>
        <p:spPr>
          <a:xfrm>
            <a:off x="793790" y="3425071"/>
            <a:ext cx="4347567" cy="907256"/>
          </a:xfrm>
          <a:prstGeom prst="rect">
            <a:avLst/>
          </a:prstGeom>
        </p:spPr>
      </p:pic>
      <p:sp>
        <p:nvSpPr>
          <p:cNvPr id="4" name="Text 1"/>
          <p:cNvSpPr/>
          <p:nvPr/>
        </p:nvSpPr>
        <p:spPr>
          <a:xfrm>
            <a:off x="1020604" y="455914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Integration with AI</a:t>
            </a:r>
            <a:endParaRPr lang="en-US" sz="2450" dirty="0"/>
          </a:p>
        </p:txBody>
      </p:sp>
      <p:sp>
        <p:nvSpPr>
          <p:cNvPr id="5" name="Text 2"/>
          <p:cNvSpPr/>
          <p:nvPr/>
        </p:nvSpPr>
        <p:spPr>
          <a:xfrm>
            <a:off x="1020604" y="5085159"/>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Predictive analytics for loan recommendations.</a:t>
            </a:r>
            <a:endParaRPr lang="en-US" sz="1750" dirty="0"/>
          </a:p>
        </p:txBody>
      </p:sp>
      <p:pic>
        <p:nvPicPr>
          <p:cNvPr id="6" name="Image 1" descr="preencoded.png"/>
          <p:cNvPicPr>
            <a:picLocks noChangeAspect="1"/>
          </p:cNvPicPr>
          <p:nvPr/>
        </p:nvPicPr>
        <p:blipFill>
          <a:blip r:embed="rId4"/>
          <a:stretch>
            <a:fillRect/>
          </a:stretch>
        </p:blipFill>
        <p:spPr>
          <a:xfrm>
            <a:off x="5141357" y="3425071"/>
            <a:ext cx="4347567" cy="907256"/>
          </a:xfrm>
          <a:prstGeom prst="rect">
            <a:avLst/>
          </a:prstGeom>
        </p:spPr>
      </p:pic>
      <p:sp>
        <p:nvSpPr>
          <p:cNvPr id="7" name="Text 3"/>
          <p:cNvSpPr/>
          <p:nvPr/>
        </p:nvSpPr>
        <p:spPr>
          <a:xfrm>
            <a:off x="5368171" y="455914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Mobile Accessibility</a:t>
            </a:r>
            <a:endParaRPr lang="en-US" sz="2450" dirty="0"/>
          </a:p>
        </p:txBody>
      </p:sp>
      <p:sp>
        <p:nvSpPr>
          <p:cNvPr id="8" name="Text 4"/>
          <p:cNvSpPr/>
          <p:nvPr/>
        </p:nvSpPr>
        <p:spPr>
          <a:xfrm>
            <a:off x="5368171" y="5085159"/>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Dedicated applications for iOS and Android.</a:t>
            </a:r>
            <a:endParaRPr lang="en-US" sz="1750" dirty="0"/>
          </a:p>
        </p:txBody>
      </p:sp>
      <p:pic>
        <p:nvPicPr>
          <p:cNvPr id="9" name="Image 2" descr="preencoded.png"/>
          <p:cNvPicPr>
            <a:picLocks noChangeAspect="1"/>
          </p:cNvPicPr>
          <p:nvPr/>
        </p:nvPicPr>
        <p:blipFill>
          <a:blip r:embed="rId5"/>
          <a:stretch>
            <a:fillRect/>
          </a:stretch>
        </p:blipFill>
        <p:spPr>
          <a:xfrm>
            <a:off x="9488924" y="3425071"/>
            <a:ext cx="4347567" cy="907256"/>
          </a:xfrm>
          <a:prstGeom prst="rect">
            <a:avLst/>
          </a:prstGeom>
        </p:spPr>
      </p:pic>
      <p:sp>
        <p:nvSpPr>
          <p:cNvPr id="10" name="Text 5"/>
          <p:cNvSpPr/>
          <p:nvPr/>
        </p:nvSpPr>
        <p:spPr>
          <a:xfrm>
            <a:off x="9715738" y="4559141"/>
            <a:ext cx="3407331"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Multi-currency Support</a:t>
            </a:r>
            <a:endParaRPr lang="en-US" sz="2450" dirty="0"/>
          </a:p>
        </p:txBody>
      </p:sp>
      <p:sp>
        <p:nvSpPr>
          <p:cNvPr id="11" name="Text 6"/>
          <p:cNvSpPr/>
          <p:nvPr/>
        </p:nvSpPr>
        <p:spPr>
          <a:xfrm>
            <a:off x="9715738" y="5085159"/>
            <a:ext cx="3893939"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Expanding to international markets.</a:t>
            </a:r>
            <a:endParaRPr lang="en-US" sz="1750" dirty="0"/>
          </a:p>
        </p:txBody>
      </p:sp>
      <p:sp>
        <p:nvSpPr>
          <p:cNvPr id="12" name="TextBox 11">
            <a:extLst>
              <a:ext uri="{FF2B5EF4-FFF2-40B4-BE49-F238E27FC236}">
                <a16:creationId xmlns:a16="http://schemas.microsoft.com/office/drawing/2014/main" id="{80FAA2DF-B758-311A-2099-4EFCCE511EC5}"/>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246030" y="-85695"/>
            <a:ext cx="6237684" cy="779621"/>
          </a:xfrm>
          <a:prstGeom prst="rect">
            <a:avLst/>
          </a:prstGeom>
          <a:noFill/>
          <a:ln/>
        </p:spPr>
        <p:txBody>
          <a:bodyPr wrap="none" lIns="0" tIns="0" rIns="0" bIns="0" rtlCol="0" anchor="t"/>
          <a:lstStyle/>
          <a:p>
            <a:pPr marL="0" indent="0" algn="ctr">
              <a:lnSpc>
                <a:spcPts val="6100"/>
              </a:lnSpc>
              <a:buNone/>
            </a:pPr>
            <a:r>
              <a:rPr lang="en-US" sz="4400" b="1" u="sng" dirty="0">
                <a:solidFill>
                  <a:srgbClr val="F95F88"/>
                </a:solidFill>
                <a:latin typeface="Petrona Bold" pitchFamily="34" charset="0"/>
                <a:ea typeface="Petrona Bold" pitchFamily="34" charset="-122"/>
                <a:cs typeface="Petrona Bold" pitchFamily="34" charset="-120"/>
              </a:rPr>
              <a:t>Agenda-</a:t>
            </a:r>
            <a:endParaRPr lang="en-US" sz="4400" u="sng" dirty="0"/>
          </a:p>
        </p:txBody>
      </p:sp>
      <p:sp>
        <p:nvSpPr>
          <p:cNvPr id="3" name="Text 1"/>
          <p:cNvSpPr/>
          <p:nvPr/>
        </p:nvSpPr>
        <p:spPr>
          <a:xfrm>
            <a:off x="793790" y="4549973"/>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Box 3">
            <a:extLst>
              <a:ext uri="{FF2B5EF4-FFF2-40B4-BE49-F238E27FC236}">
                <a16:creationId xmlns:a16="http://schemas.microsoft.com/office/drawing/2014/main" id="{0EE6D09A-63DB-38C9-6480-6C5E27AD055F}"/>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
        <p:nvSpPr>
          <p:cNvPr id="5" name="TextBox 4">
            <a:extLst>
              <a:ext uri="{FF2B5EF4-FFF2-40B4-BE49-F238E27FC236}">
                <a16:creationId xmlns:a16="http://schemas.microsoft.com/office/drawing/2014/main" id="{5AA88638-E419-F32C-5382-AB4DFE4EBF87}"/>
              </a:ext>
            </a:extLst>
          </p:cNvPr>
          <p:cNvSpPr txBox="1"/>
          <p:nvPr/>
        </p:nvSpPr>
        <p:spPr>
          <a:xfrm>
            <a:off x="1637414" y="1714142"/>
            <a:ext cx="5550195" cy="5632311"/>
          </a:xfrm>
          <a:prstGeom prst="rect">
            <a:avLst/>
          </a:prstGeom>
          <a:noFill/>
        </p:spPr>
        <p:txBody>
          <a:bodyPr wrap="square" rtlCol="0">
            <a:spAutoFit/>
          </a:bodyPr>
          <a:lstStyle/>
          <a:p>
            <a:r>
              <a:rPr lang="en-US" b="1" dirty="0">
                <a:latin typeface="Petrona Bold"/>
              </a:rPr>
              <a:t>1. Project Name</a:t>
            </a:r>
          </a:p>
          <a:p>
            <a:r>
              <a:rPr lang="en-US" b="1" dirty="0">
                <a:latin typeface="Petrona Bold"/>
              </a:rPr>
              <a:t>Loan EMI &amp; Interest Calculator</a:t>
            </a:r>
            <a:endParaRPr lang="en-US" dirty="0">
              <a:latin typeface="Petrona Bold"/>
            </a:endParaRPr>
          </a:p>
          <a:p>
            <a:endParaRPr lang="en-US" dirty="0">
              <a:latin typeface="Petrona Bold"/>
            </a:endParaRPr>
          </a:p>
          <a:p>
            <a:r>
              <a:rPr lang="en-US" b="1" dirty="0">
                <a:latin typeface="Petrona Bold"/>
              </a:rPr>
              <a:t>2. Introduction</a:t>
            </a:r>
          </a:p>
          <a:p>
            <a:r>
              <a:rPr lang="en-US" dirty="0">
                <a:latin typeface="Petrona Bold"/>
              </a:rPr>
              <a:t>Overview of loans and EMIs</a:t>
            </a:r>
          </a:p>
          <a:p>
            <a:r>
              <a:rPr lang="en-US" dirty="0">
                <a:latin typeface="Petrona Bold"/>
              </a:rPr>
              <a:t>Importance of EMI calculation in financial planning</a:t>
            </a:r>
          </a:p>
          <a:p>
            <a:r>
              <a:rPr lang="en-US" dirty="0">
                <a:latin typeface="Petrona Bold"/>
              </a:rPr>
              <a:t>Purpose of the Loan EMI &amp; Interest Calculator</a:t>
            </a:r>
          </a:p>
          <a:p>
            <a:endParaRPr lang="en-US" dirty="0">
              <a:latin typeface="Petrona Bold"/>
            </a:endParaRPr>
          </a:p>
          <a:p>
            <a:r>
              <a:rPr lang="en-US" b="1" dirty="0">
                <a:latin typeface="Petrona Bold"/>
              </a:rPr>
              <a:t>3. Tools Used</a:t>
            </a:r>
          </a:p>
          <a:p>
            <a:r>
              <a:rPr lang="en-US" dirty="0">
                <a:latin typeface="Petrona Bold"/>
              </a:rPr>
              <a:t>Programming languages used (C language)</a:t>
            </a:r>
          </a:p>
          <a:p>
            <a:r>
              <a:rPr lang="en-US" dirty="0">
                <a:latin typeface="Petrona Bold"/>
              </a:rPr>
              <a:t>Software or IDE used (VS Code)</a:t>
            </a:r>
          </a:p>
          <a:p>
            <a:r>
              <a:rPr lang="en-US" dirty="0">
                <a:latin typeface="Petrona Bold"/>
              </a:rPr>
              <a:t>Libraries or frameworks </a:t>
            </a:r>
          </a:p>
          <a:p>
            <a:endParaRPr lang="en-US" dirty="0">
              <a:latin typeface="Petrona Bold"/>
            </a:endParaRPr>
          </a:p>
          <a:p>
            <a:r>
              <a:rPr lang="en-US" b="1" dirty="0">
                <a:latin typeface="Petrona Bold"/>
              </a:rPr>
              <a:t>4. Project Working</a:t>
            </a:r>
          </a:p>
          <a:p>
            <a:r>
              <a:rPr lang="en-US" dirty="0">
                <a:latin typeface="Petrona Bold"/>
              </a:rPr>
              <a:t>User inputs (loan amount, interest rate, loan tenure)</a:t>
            </a:r>
          </a:p>
          <a:p>
            <a:r>
              <a:rPr lang="en-US" dirty="0">
                <a:latin typeface="Petrona Bold"/>
              </a:rPr>
              <a:t>EMI calculation formula explanation</a:t>
            </a:r>
          </a:p>
          <a:p>
            <a:r>
              <a:rPr lang="en-US" dirty="0">
                <a:latin typeface="Petrona Bold"/>
              </a:rPr>
              <a:t>Processing of inputs</a:t>
            </a:r>
          </a:p>
          <a:p>
            <a:r>
              <a:rPr lang="en-US" dirty="0">
                <a:latin typeface="Petrona Bold"/>
              </a:rPr>
              <a:t>Display of results (monthly EMI, total interest, total payable amount)</a:t>
            </a:r>
          </a:p>
          <a:p>
            <a:endParaRPr lang="en-US" dirty="0">
              <a:latin typeface="Petrona Bold"/>
            </a:endParaRPr>
          </a:p>
        </p:txBody>
      </p:sp>
      <p:sp>
        <p:nvSpPr>
          <p:cNvPr id="88" name="TextBox 87">
            <a:extLst>
              <a:ext uri="{FF2B5EF4-FFF2-40B4-BE49-F238E27FC236}">
                <a16:creationId xmlns:a16="http://schemas.microsoft.com/office/drawing/2014/main" id="{4A3D2B44-4666-AC5C-842A-8A38F92DC625}"/>
              </a:ext>
            </a:extLst>
          </p:cNvPr>
          <p:cNvSpPr txBox="1"/>
          <p:nvPr/>
        </p:nvSpPr>
        <p:spPr>
          <a:xfrm>
            <a:off x="7442793" y="1714142"/>
            <a:ext cx="6953693" cy="4801314"/>
          </a:xfrm>
          <a:prstGeom prst="rect">
            <a:avLst/>
          </a:prstGeom>
          <a:noFill/>
        </p:spPr>
        <p:txBody>
          <a:bodyPr wrap="square" rtlCol="0">
            <a:spAutoFit/>
          </a:bodyPr>
          <a:lstStyle/>
          <a:p>
            <a:r>
              <a:rPr lang="en-US" b="1" dirty="0">
                <a:latin typeface="Petrona Bold"/>
              </a:rPr>
              <a:t>5. Applications</a:t>
            </a:r>
          </a:p>
          <a:p>
            <a:r>
              <a:rPr lang="en-US" dirty="0">
                <a:latin typeface="Petrona Bold"/>
              </a:rPr>
              <a:t>Personal loan planning</a:t>
            </a:r>
          </a:p>
          <a:p>
            <a:r>
              <a:rPr lang="en-US" dirty="0">
                <a:latin typeface="Petrona Bold"/>
              </a:rPr>
              <a:t>Home loan and vehicle loan estimation</a:t>
            </a:r>
          </a:p>
          <a:p>
            <a:r>
              <a:rPr lang="en-US" dirty="0">
                <a:latin typeface="Petrona Bold"/>
              </a:rPr>
              <a:t>Financial education and budgeting</a:t>
            </a:r>
          </a:p>
          <a:p>
            <a:r>
              <a:rPr lang="en-US" dirty="0">
                <a:latin typeface="Petrona Bold"/>
              </a:rPr>
              <a:t>Use by banks and financial institutions</a:t>
            </a:r>
          </a:p>
          <a:p>
            <a:endParaRPr lang="en-US" dirty="0">
              <a:latin typeface="Petrona Bold"/>
            </a:endParaRPr>
          </a:p>
          <a:p>
            <a:r>
              <a:rPr lang="en-US" b="1" dirty="0">
                <a:latin typeface="Petrona Bold"/>
              </a:rPr>
              <a:t>6. Advantages</a:t>
            </a:r>
          </a:p>
          <a:p>
            <a:r>
              <a:rPr lang="en-US" dirty="0">
                <a:latin typeface="Petrona Bold"/>
              </a:rPr>
              <a:t>Easy and quick calculations</a:t>
            </a:r>
          </a:p>
          <a:p>
            <a:r>
              <a:rPr lang="en-US" dirty="0">
                <a:latin typeface="Petrona Bold"/>
              </a:rPr>
              <a:t>Reduces manual errors</a:t>
            </a:r>
          </a:p>
          <a:p>
            <a:r>
              <a:rPr lang="en-US" dirty="0">
                <a:latin typeface="Petrona Bold"/>
              </a:rPr>
              <a:t>User-friendly interface</a:t>
            </a:r>
          </a:p>
          <a:p>
            <a:r>
              <a:rPr lang="en-US" dirty="0">
                <a:latin typeface="Petrona Bold"/>
              </a:rPr>
              <a:t>Helps in better financial decision-making</a:t>
            </a:r>
          </a:p>
          <a:p>
            <a:endParaRPr lang="en-US" dirty="0">
              <a:latin typeface="Petrona Bold"/>
            </a:endParaRPr>
          </a:p>
          <a:p>
            <a:r>
              <a:rPr lang="en-US" b="1" dirty="0">
                <a:latin typeface="Petrona Bold"/>
              </a:rPr>
              <a:t>7. Future Scope</a:t>
            </a:r>
          </a:p>
          <a:p>
            <a:r>
              <a:rPr lang="en-US" dirty="0">
                <a:latin typeface="Petrona Bold"/>
              </a:rPr>
              <a:t>Adding graphical representations (charts/graphs)</a:t>
            </a:r>
          </a:p>
          <a:p>
            <a:r>
              <a:rPr lang="en-US" dirty="0">
                <a:latin typeface="Petrona Bold"/>
              </a:rPr>
              <a:t>Support for different compounding methods</a:t>
            </a:r>
          </a:p>
          <a:p>
            <a:r>
              <a:rPr lang="en-US" dirty="0">
                <a:latin typeface="Petrona Bold"/>
              </a:rPr>
              <a:t>Comparison of multiple loan options</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81823" y="2765794"/>
            <a:ext cx="6237684" cy="779621"/>
          </a:xfrm>
          <a:prstGeom prst="rect">
            <a:avLst/>
          </a:prstGeom>
          <a:noFill/>
          <a:ln/>
        </p:spPr>
        <p:txBody>
          <a:bodyPr wrap="none" lIns="0" tIns="0" rIns="0" bIns="0" rtlCol="0" anchor="t"/>
          <a:lstStyle/>
          <a:p>
            <a:pPr marL="0" indent="0" algn="l">
              <a:lnSpc>
                <a:spcPts val="6100"/>
              </a:lnSpc>
              <a:buNone/>
            </a:pPr>
            <a:r>
              <a:rPr lang="en-US" sz="4900" b="1" u="sng" dirty="0">
                <a:solidFill>
                  <a:srgbClr val="F95F88"/>
                </a:solidFill>
                <a:latin typeface="Petrona Bold" pitchFamily="34" charset="0"/>
                <a:ea typeface="Petrona Bold" pitchFamily="34" charset="-122"/>
                <a:cs typeface="Petrona Bold" pitchFamily="34" charset="-120"/>
              </a:rPr>
              <a:t>Introduction</a:t>
            </a:r>
            <a:endParaRPr lang="en-US" sz="4900" u="sng" dirty="0"/>
          </a:p>
        </p:txBody>
      </p:sp>
      <p:sp>
        <p:nvSpPr>
          <p:cNvPr id="4" name="Text 1"/>
          <p:cNvSpPr/>
          <p:nvPr/>
        </p:nvSpPr>
        <p:spPr>
          <a:xfrm>
            <a:off x="6280190" y="4493181"/>
            <a:ext cx="7556421" cy="3736419"/>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Box 4">
            <a:extLst>
              <a:ext uri="{FF2B5EF4-FFF2-40B4-BE49-F238E27FC236}">
                <a16:creationId xmlns:a16="http://schemas.microsoft.com/office/drawing/2014/main" id="{51E49C81-B31A-B274-BDA3-811517F1817F}"/>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
        <p:nvSpPr>
          <p:cNvPr id="6" name="TextBox 5">
            <a:extLst>
              <a:ext uri="{FF2B5EF4-FFF2-40B4-BE49-F238E27FC236}">
                <a16:creationId xmlns:a16="http://schemas.microsoft.com/office/drawing/2014/main" id="{0DB155C8-7072-0301-0C7B-49428CEB5050}"/>
              </a:ext>
            </a:extLst>
          </p:cNvPr>
          <p:cNvSpPr txBox="1"/>
          <p:nvPr/>
        </p:nvSpPr>
        <p:spPr>
          <a:xfrm>
            <a:off x="5996763" y="3616018"/>
            <a:ext cx="7953153" cy="2554545"/>
          </a:xfrm>
          <a:prstGeom prst="rect">
            <a:avLst/>
          </a:prstGeom>
          <a:noFill/>
        </p:spPr>
        <p:txBody>
          <a:bodyPr wrap="square" rtlCol="0">
            <a:spAutoFit/>
          </a:bodyPr>
          <a:lstStyle/>
          <a:p>
            <a:r>
              <a:rPr lang="en-US" sz="2000" b="1" dirty="0">
                <a:latin typeface="Petrona Bold"/>
                <a:cs typeface="Times New Roman" panose="02020603050405020304" pitchFamily="18" charset="0"/>
              </a:rPr>
              <a:t>A Loan EMI &amp; Interest Calculator is a helpful financial tool that allows users to estimate their monthly loan repayments easily. By entering basic details such as loan amount, interest rate, and loan tenure, the calculator quickly computes the Equated Monthly Installment (EMI) along with the total interest payable. This tool helps borrowers understand their repayment obligations in advance, compare different loan options, and plan their finances more effectively before taking a loan.</a:t>
            </a:r>
            <a:endParaRPr lang="en-IN" sz="2000" b="1" dirty="0">
              <a:latin typeface="Petrona Bold"/>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08597"/>
            <a:ext cx="7105412"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Tools &amp; Technology Used</a:t>
            </a:r>
            <a:endParaRPr lang="en-US" sz="4900" dirty="0"/>
          </a:p>
        </p:txBody>
      </p:sp>
      <p:sp>
        <p:nvSpPr>
          <p:cNvPr id="3" name="Shape 1"/>
          <p:cNvSpPr/>
          <p:nvPr/>
        </p:nvSpPr>
        <p:spPr>
          <a:xfrm>
            <a:off x="793790" y="3682008"/>
            <a:ext cx="4196358" cy="2438995"/>
          </a:xfrm>
          <a:prstGeom prst="roundRect">
            <a:avLst>
              <a:gd name="adj" fmla="val 5999"/>
            </a:avLst>
          </a:prstGeom>
          <a:solidFill>
            <a:srgbClr val="FDFAF7"/>
          </a:solidFill>
          <a:ln/>
        </p:spPr>
      </p:sp>
      <p:sp>
        <p:nvSpPr>
          <p:cNvPr id="4" name="Shape 2"/>
          <p:cNvSpPr/>
          <p:nvPr/>
        </p:nvSpPr>
        <p:spPr>
          <a:xfrm>
            <a:off x="793790" y="3651528"/>
            <a:ext cx="4196358" cy="121920"/>
          </a:xfrm>
          <a:prstGeom prst="roundRect">
            <a:avLst>
              <a:gd name="adj" fmla="val 78139"/>
            </a:avLst>
          </a:prstGeom>
          <a:solidFill>
            <a:srgbClr val="6237C8"/>
          </a:solidFill>
          <a:ln/>
        </p:spPr>
      </p:sp>
      <p:sp>
        <p:nvSpPr>
          <p:cNvPr id="5" name="Shape 3"/>
          <p:cNvSpPr/>
          <p:nvPr/>
        </p:nvSpPr>
        <p:spPr>
          <a:xfrm>
            <a:off x="2551688" y="3341846"/>
            <a:ext cx="680442" cy="680442"/>
          </a:xfrm>
          <a:prstGeom prst="roundRect">
            <a:avLst>
              <a:gd name="adj" fmla="val 134383"/>
            </a:avLst>
          </a:prstGeom>
          <a:solidFill>
            <a:srgbClr val="6237C8"/>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55761" y="3545919"/>
            <a:ext cx="272177" cy="272177"/>
          </a:xfrm>
          <a:prstGeom prst="rect">
            <a:avLst/>
          </a:prstGeom>
        </p:spPr>
      </p:pic>
      <p:sp>
        <p:nvSpPr>
          <p:cNvPr id="7" name="Text 4"/>
          <p:cNvSpPr/>
          <p:nvPr/>
        </p:nvSpPr>
        <p:spPr>
          <a:xfrm>
            <a:off x="1051084" y="4248983"/>
            <a:ext cx="3118842" cy="389930"/>
          </a:xfrm>
          <a:prstGeom prst="rect">
            <a:avLst/>
          </a:prstGeom>
          <a:noFill/>
          <a:ln/>
        </p:spPr>
        <p:txBody>
          <a:bodyPr wrap="none" lIns="0" tIns="0" rIns="0" bIns="0" rtlCol="0" anchor="t"/>
          <a:lstStyle/>
          <a:p>
            <a:pPr marL="0" indent="0" algn="l">
              <a:lnSpc>
                <a:spcPts val="3050"/>
              </a:lnSpc>
              <a:buNone/>
            </a:pPr>
            <a:r>
              <a:rPr lang="en-US" sz="2450" b="1" u="sng" dirty="0">
                <a:solidFill>
                  <a:srgbClr val="272525"/>
                </a:solidFill>
                <a:latin typeface="Petrona Bold" pitchFamily="34" charset="0"/>
                <a:ea typeface="Petrona Bold" pitchFamily="34" charset="-122"/>
                <a:cs typeface="Petrona Bold" pitchFamily="34" charset="-120"/>
              </a:rPr>
              <a:t>Development Tools</a:t>
            </a:r>
            <a:endParaRPr lang="en-US" sz="2450" u="sng" dirty="0"/>
          </a:p>
        </p:txBody>
      </p:sp>
      <p:sp>
        <p:nvSpPr>
          <p:cNvPr id="8" name="Text 5"/>
          <p:cNvSpPr/>
          <p:nvPr/>
        </p:nvSpPr>
        <p:spPr>
          <a:xfrm>
            <a:off x="1051084" y="4775002"/>
            <a:ext cx="368177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Leveraging cutting-edge software for robust functionality.</a:t>
            </a:r>
            <a:endParaRPr lang="en-US" sz="1750" dirty="0"/>
          </a:p>
        </p:txBody>
      </p:sp>
      <p:sp>
        <p:nvSpPr>
          <p:cNvPr id="9" name="Shape 6"/>
          <p:cNvSpPr/>
          <p:nvPr/>
        </p:nvSpPr>
        <p:spPr>
          <a:xfrm>
            <a:off x="5216962" y="3682008"/>
            <a:ext cx="4196358" cy="2438995"/>
          </a:xfrm>
          <a:prstGeom prst="roundRect">
            <a:avLst>
              <a:gd name="adj" fmla="val 5999"/>
            </a:avLst>
          </a:prstGeom>
          <a:solidFill>
            <a:srgbClr val="FDFAF7"/>
          </a:solidFill>
          <a:ln/>
        </p:spPr>
      </p:sp>
      <p:sp>
        <p:nvSpPr>
          <p:cNvPr id="10" name="Shape 7"/>
          <p:cNvSpPr/>
          <p:nvPr/>
        </p:nvSpPr>
        <p:spPr>
          <a:xfrm>
            <a:off x="5216962" y="3651528"/>
            <a:ext cx="4196358" cy="121920"/>
          </a:xfrm>
          <a:prstGeom prst="roundRect">
            <a:avLst>
              <a:gd name="adj" fmla="val 78139"/>
            </a:avLst>
          </a:prstGeom>
          <a:solidFill>
            <a:srgbClr val="6237C8"/>
          </a:solidFill>
          <a:ln/>
        </p:spPr>
      </p:sp>
      <p:sp>
        <p:nvSpPr>
          <p:cNvPr id="11" name="Shape 8"/>
          <p:cNvSpPr/>
          <p:nvPr/>
        </p:nvSpPr>
        <p:spPr>
          <a:xfrm>
            <a:off x="6974860" y="3341846"/>
            <a:ext cx="680442" cy="680442"/>
          </a:xfrm>
          <a:prstGeom prst="roundRect">
            <a:avLst>
              <a:gd name="adj" fmla="val 134383"/>
            </a:avLst>
          </a:prstGeom>
          <a:solidFill>
            <a:srgbClr val="6237C8"/>
          </a:solidFill>
          <a:ln/>
        </p:spPr>
      </p:sp>
      <p:pic>
        <p:nvPicPr>
          <p:cNvPr id="12"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78933" y="3545919"/>
            <a:ext cx="272177" cy="272177"/>
          </a:xfrm>
          <a:prstGeom prst="rect">
            <a:avLst/>
          </a:prstGeom>
        </p:spPr>
      </p:pic>
      <p:sp>
        <p:nvSpPr>
          <p:cNvPr id="13" name="Text 9"/>
          <p:cNvSpPr/>
          <p:nvPr/>
        </p:nvSpPr>
        <p:spPr>
          <a:xfrm>
            <a:off x="5474256" y="4248983"/>
            <a:ext cx="3118842" cy="389930"/>
          </a:xfrm>
          <a:prstGeom prst="rect">
            <a:avLst/>
          </a:prstGeom>
          <a:noFill/>
          <a:ln/>
        </p:spPr>
        <p:txBody>
          <a:bodyPr wrap="none" lIns="0" tIns="0" rIns="0" bIns="0" rtlCol="0" anchor="t"/>
          <a:lstStyle/>
          <a:p>
            <a:pPr marL="0" indent="0" algn="l">
              <a:lnSpc>
                <a:spcPts val="3050"/>
              </a:lnSpc>
              <a:buNone/>
            </a:pPr>
            <a:r>
              <a:rPr lang="en-US" sz="2450" b="1" u="sng" dirty="0">
                <a:solidFill>
                  <a:srgbClr val="272525"/>
                </a:solidFill>
                <a:latin typeface="Petrona Bold" pitchFamily="34" charset="0"/>
                <a:ea typeface="Petrona Bold" pitchFamily="34" charset="-122"/>
                <a:cs typeface="Petrona Bold" pitchFamily="34" charset="-120"/>
              </a:rPr>
              <a:t>Core Technologies</a:t>
            </a:r>
            <a:endParaRPr lang="en-US" sz="2450" u="sng" dirty="0"/>
          </a:p>
        </p:txBody>
      </p:sp>
      <p:sp>
        <p:nvSpPr>
          <p:cNvPr id="14" name="Text 10"/>
          <p:cNvSpPr/>
          <p:nvPr/>
        </p:nvSpPr>
        <p:spPr>
          <a:xfrm>
            <a:off x="5474256" y="4775002"/>
            <a:ext cx="3681770"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Implementing advanced frameworks for optimal performance.</a:t>
            </a:r>
            <a:endParaRPr lang="en-US" sz="1750" dirty="0"/>
          </a:p>
        </p:txBody>
      </p:sp>
      <p:sp>
        <p:nvSpPr>
          <p:cNvPr id="15" name="Shape 11"/>
          <p:cNvSpPr/>
          <p:nvPr/>
        </p:nvSpPr>
        <p:spPr>
          <a:xfrm>
            <a:off x="9640133" y="3682008"/>
            <a:ext cx="4196358" cy="2438995"/>
          </a:xfrm>
          <a:prstGeom prst="roundRect">
            <a:avLst>
              <a:gd name="adj" fmla="val 5999"/>
            </a:avLst>
          </a:prstGeom>
          <a:solidFill>
            <a:srgbClr val="FDFAF7"/>
          </a:solidFill>
          <a:ln/>
        </p:spPr>
      </p:sp>
      <p:sp>
        <p:nvSpPr>
          <p:cNvPr id="16" name="Shape 12"/>
          <p:cNvSpPr/>
          <p:nvPr/>
        </p:nvSpPr>
        <p:spPr>
          <a:xfrm>
            <a:off x="9640133" y="3651528"/>
            <a:ext cx="4196358" cy="121920"/>
          </a:xfrm>
          <a:prstGeom prst="roundRect">
            <a:avLst>
              <a:gd name="adj" fmla="val 78139"/>
            </a:avLst>
          </a:prstGeom>
          <a:solidFill>
            <a:srgbClr val="6237C8"/>
          </a:solidFill>
          <a:ln/>
        </p:spPr>
      </p:sp>
      <p:sp>
        <p:nvSpPr>
          <p:cNvPr id="17" name="Shape 13"/>
          <p:cNvSpPr/>
          <p:nvPr/>
        </p:nvSpPr>
        <p:spPr>
          <a:xfrm>
            <a:off x="11398032" y="3341846"/>
            <a:ext cx="680442" cy="680442"/>
          </a:xfrm>
          <a:prstGeom prst="roundRect">
            <a:avLst>
              <a:gd name="adj" fmla="val 134383"/>
            </a:avLst>
          </a:prstGeom>
          <a:solidFill>
            <a:srgbClr val="6237C8"/>
          </a:solidFill>
          <a:ln/>
        </p:spPr>
      </p:sp>
      <p:pic>
        <p:nvPicPr>
          <p:cNvPr id="18"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602105" y="3545919"/>
            <a:ext cx="272177" cy="272177"/>
          </a:xfrm>
          <a:prstGeom prst="rect">
            <a:avLst/>
          </a:prstGeom>
        </p:spPr>
      </p:pic>
      <p:sp>
        <p:nvSpPr>
          <p:cNvPr id="19" name="Text 14"/>
          <p:cNvSpPr/>
          <p:nvPr/>
        </p:nvSpPr>
        <p:spPr>
          <a:xfrm>
            <a:off x="9897427" y="4248983"/>
            <a:ext cx="3552706" cy="389930"/>
          </a:xfrm>
          <a:prstGeom prst="rect">
            <a:avLst/>
          </a:prstGeom>
          <a:noFill/>
          <a:ln/>
        </p:spPr>
        <p:txBody>
          <a:bodyPr wrap="none" lIns="0" tIns="0" rIns="0" bIns="0" rtlCol="0" anchor="t"/>
          <a:lstStyle/>
          <a:p>
            <a:pPr marL="0" indent="0" algn="l">
              <a:lnSpc>
                <a:spcPts val="3050"/>
              </a:lnSpc>
              <a:buNone/>
            </a:pPr>
            <a:r>
              <a:rPr lang="en-US" sz="2450" b="1" u="sng" dirty="0">
                <a:solidFill>
                  <a:srgbClr val="272525"/>
                </a:solidFill>
                <a:latin typeface="Petrona Bold" pitchFamily="34" charset="0"/>
                <a:ea typeface="Petrona Bold" pitchFamily="34" charset="-122"/>
                <a:cs typeface="Petrona Bold" pitchFamily="34" charset="-120"/>
              </a:rPr>
              <a:t>Programming Languages</a:t>
            </a:r>
            <a:endParaRPr lang="en-US" sz="2450" u="sng" dirty="0"/>
          </a:p>
        </p:txBody>
      </p:sp>
      <p:sp>
        <p:nvSpPr>
          <p:cNvPr id="20" name="Text 15"/>
          <p:cNvSpPr/>
          <p:nvPr/>
        </p:nvSpPr>
        <p:spPr>
          <a:xfrm>
            <a:off x="9897427" y="4775002"/>
            <a:ext cx="368177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Utilizing efficient coding practices for precision.</a:t>
            </a:r>
            <a:endParaRPr lang="en-US" sz="1750" dirty="0"/>
          </a:p>
        </p:txBody>
      </p:sp>
      <p:sp>
        <p:nvSpPr>
          <p:cNvPr id="21" name="TextBox 20">
            <a:extLst>
              <a:ext uri="{FF2B5EF4-FFF2-40B4-BE49-F238E27FC236}">
                <a16:creationId xmlns:a16="http://schemas.microsoft.com/office/drawing/2014/main" id="{334EE822-C84E-6295-1447-5BC8DC46A908}"/>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793247-96A8-FDB3-61F3-2C84B7D26237}"/>
              </a:ext>
            </a:extLst>
          </p:cNvPr>
          <p:cNvSpPr txBox="1"/>
          <p:nvPr/>
        </p:nvSpPr>
        <p:spPr>
          <a:xfrm>
            <a:off x="1095153" y="727478"/>
            <a:ext cx="13992447" cy="8679299"/>
          </a:xfrm>
          <a:prstGeom prst="rect">
            <a:avLst/>
          </a:prstGeom>
          <a:noFill/>
        </p:spPr>
        <p:txBody>
          <a:bodyPr wrap="square" rtlCol="0">
            <a:spAutoFit/>
          </a:bodyPr>
          <a:lstStyle/>
          <a:p>
            <a:r>
              <a:rPr lang="en-IN" dirty="0"/>
              <a:t>#include &lt;</a:t>
            </a:r>
            <a:r>
              <a:rPr lang="en-IN" dirty="0" err="1"/>
              <a:t>math.h</a:t>
            </a:r>
            <a:r>
              <a:rPr lang="en-IN" dirty="0"/>
              <a:t>&gt;</a:t>
            </a:r>
          </a:p>
          <a:p>
            <a:r>
              <a:rPr lang="en-IN" dirty="0"/>
              <a:t>#include &lt;</a:t>
            </a:r>
            <a:r>
              <a:rPr lang="en-IN" dirty="0" err="1"/>
              <a:t>stdio.h</a:t>
            </a:r>
            <a:r>
              <a:rPr lang="en-IN" dirty="0"/>
              <a:t>&gt;</a:t>
            </a:r>
          </a:p>
          <a:p>
            <a:endParaRPr lang="en-IN" dirty="0"/>
          </a:p>
          <a:p>
            <a:endParaRPr lang="en-IN" dirty="0"/>
          </a:p>
          <a:p>
            <a:r>
              <a:rPr lang="en-IN" dirty="0"/>
              <a:t>int main() {</a:t>
            </a:r>
          </a:p>
          <a:p>
            <a:r>
              <a:rPr lang="en-IN" dirty="0"/>
              <a:t>  double principal, </a:t>
            </a:r>
            <a:r>
              <a:rPr lang="en-IN" dirty="0" err="1"/>
              <a:t>annualRate</a:t>
            </a:r>
            <a:r>
              <a:rPr lang="en-IN" dirty="0"/>
              <a:t>, </a:t>
            </a:r>
            <a:r>
              <a:rPr lang="en-IN" dirty="0" err="1"/>
              <a:t>monthlyRate</a:t>
            </a:r>
            <a:r>
              <a:rPr lang="en-IN" dirty="0"/>
              <a:t>, </a:t>
            </a:r>
            <a:r>
              <a:rPr lang="en-IN" dirty="0" err="1"/>
              <a:t>emi</a:t>
            </a:r>
            <a:r>
              <a:rPr lang="en-IN" dirty="0"/>
              <a:t>, </a:t>
            </a:r>
            <a:r>
              <a:rPr lang="en-IN" dirty="0" err="1"/>
              <a:t>totalPayment</a:t>
            </a:r>
            <a:r>
              <a:rPr lang="en-IN" dirty="0"/>
              <a:t>, </a:t>
            </a:r>
            <a:r>
              <a:rPr lang="en-IN" dirty="0" err="1"/>
              <a:t>totalInterest</a:t>
            </a:r>
            <a:r>
              <a:rPr lang="en-IN" dirty="0"/>
              <a:t>;</a:t>
            </a:r>
          </a:p>
          <a:p>
            <a:r>
              <a:rPr lang="en-IN" dirty="0"/>
              <a:t>  int years, </a:t>
            </a:r>
            <a:r>
              <a:rPr lang="en-IN" dirty="0" err="1"/>
              <a:t>totalMonths</a:t>
            </a:r>
            <a:r>
              <a:rPr lang="en-IN" dirty="0"/>
              <a:t>, </a:t>
            </a:r>
            <a:r>
              <a:rPr lang="en-IN" dirty="0" err="1"/>
              <a:t>i</a:t>
            </a:r>
            <a:r>
              <a:rPr lang="en-IN" dirty="0"/>
              <a:t>;</a:t>
            </a:r>
          </a:p>
          <a:p>
            <a:r>
              <a:rPr lang="en-IN" dirty="0"/>
              <a:t>  double </a:t>
            </a:r>
            <a:r>
              <a:rPr lang="en-IN" dirty="0" err="1"/>
              <a:t>interestPaid</a:t>
            </a:r>
            <a:r>
              <a:rPr lang="en-IN" dirty="0"/>
              <a:t>, </a:t>
            </a:r>
            <a:r>
              <a:rPr lang="en-IN" dirty="0" err="1"/>
              <a:t>principalPaid</a:t>
            </a:r>
            <a:r>
              <a:rPr lang="en-IN" dirty="0"/>
              <a:t>, </a:t>
            </a:r>
            <a:r>
              <a:rPr lang="en-IN" dirty="0" err="1"/>
              <a:t>remainingBalance</a:t>
            </a:r>
            <a:r>
              <a:rPr lang="en-IN" dirty="0"/>
              <a:t>;</a:t>
            </a:r>
          </a:p>
          <a:p>
            <a:endParaRPr lang="en-IN" dirty="0"/>
          </a:p>
          <a:p>
            <a:r>
              <a:rPr lang="en-IN" dirty="0"/>
              <a:t>  // Input</a:t>
            </a:r>
          </a:p>
          <a:p>
            <a:r>
              <a:rPr lang="en-IN" dirty="0"/>
              <a:t>  </a:t>
            </a:r>
            <a:r>
              <a:rPr lang="en-IN" dirty="0" err="1"/>
              <a:t>printf</a:t>
            </a:r>
            <a:r>
              <a:rPr lang="en-IN" dirty="0"/>
              <a:t>("Enter Principal Amount: ");</a:t>
            </a:r>
          </a:p>
          <a:p>
            <a:r>
              <a:rPr lang="en-IN" dirty="0"/>
              <a:t>  if (</a:t>
            </a:r>
            <a:r>
              <a:rPr lang="en-IN" dirty="0" err="1"/>
              <a:t>scanf</a:t>
            </a:r>
            <a:r>
              <a:rPr lang="en-IN" dirty="0"/>
              <a:t>("%</a:t>
            </a:r>
            <a:r>
              <a:rPr lang="en-IN" dirty="0" err="1"/>
              <a:t>lf</a:t>
            </a:r>
            <a:r>
              <a:rPr lang="en-IN" dirty="0"/>
              <a:t>", &amp;principal) != 1 || principal &lt;= 0) {</a:t>
            </a:r>
          </a:p>
          <a:p>
            <a:r>
              <a:rPr lang="en-IN" dirty="0"/>
              <a:t>    </a:t>
            </a:r>
            <a:r>
              <a:rPr lang="en-IN" dirty="0" err="1"/>
              <a:t>printf</a:t>
            </a:r>
            <a:r>
              <a:rPr lang="en-IN" dirty="0"/>
              <a:t>("Invalid input for Principal.\n");</a:t>
            </a:r>
          </a:p>
          <a:p>
            <a:r>
              <a:rPr lang="en-IN" dirty="0"/>
              <a:t>    return 1;</a:t>
            </a:r>
          </a:p>
          <a:p>
            <a:r>
              <a:rPr lang="en-IN" dirty="0"/>
              <a:t>  }</a:t>
            </a:r>
          </a:p>
          <a:p>
            <a:endParaRPr lang="en-IN" dirty="0"/>
          </a:p>
          <a:p>
            <a:r>
              <a:rPr lang="en-IN" dirty="0"/>
              <a:t>  </a:t>
            </a:r>
            <a:r>
              <a:rPr lang="en-IN" dirty="0" err="1"/>
              <a:t>printf</a:t>
            </a:r>
            <a:r>
              <a:rPr lang="en-IN" dirty="0"/>
              <a:t>("Enter Annual Interest Rate (%%): ");</a:t>
            </a:r>
          </a:p>
          <a:p>
            <a:r>
              <a:rPr lang="en-IN" dirty="0"/>
              <a:t>  if (</a:t>
            </a:r>
            <a:r>
              <a:rPr lang="en-IN" dirty="0" err="1"/>
              <a:t>scanf</a:t>
            </a:r>
            <a:r>
              <a:rPr lang="en-IN" dirty="0"/>
              <a:t>("%</a:t>
            </a:r>
            <a:r>
              <a:rPr lang="en-IN" dirty="0" err="1"/>
              <a:t>lf</a:t>
            </a:r>
            <a:r>
              <a:rPr lang="en-IN" dirty="0"/>
              <a:t>", &amp;</a:t>
            </a:r>
            <a:r>
              <a:rPr lang="en-IN" dirty="0" err="1"/>
              <a:t>annualRate</a:t>
            </a:r>
            <a:r>
              <a:rPr lang="en-IN" dirty="0"/>
              <a:t>) != 1 || </a:t>
            </a:r>
            <a:r>
              <a:rPr lang="en-IN" dirty="0" err="1"/>
              <a:t>annualRate</a:t>
            </a:r>
            <a:r>
              <a:rPr lang="en-IN" dirty="0"/>
              <a:t> &lt; 0) {</a:t>
            </a:r>
          </a:p>
          <a:p>
            <a:r>
              <a:rPr lang="en-IN" dirty="0"/>
              <a:t>    </a:t>
            </a:r>
            <a:r>
              <a:rPr lang="en-IN" dirty="0" err="1"/>
              <a:t>printf</a:t>
            </a:r>
            <a:r>
              <a:rPr lang="en-IN" dirty="0"/>
              <a:t>("Invalid input for Interest Rate.\n");</a:t>
            </a:r>
          </a:p>
          <a:p>
            <a:r>
              <a:rPr lang="en-IN" dirty="0"/>
              <a:t>    return 1;</a:t>
            </a:r>
          </a:p>
          <a:p>
            <a:r>
              <a:rPr lang="en-IN" dirty="0"/>
              <a:t>  }</a:t>
            </a:r>
          </a:p>
          <a:p>
            <a:endParaRPr lang="en-IN" dirty="0"/>
          </a:p>
          <a:p>
            <a:r>
              <a:rPr lang="en-IN" dirty="0"/>
              <a:t>  </a:t>
            </a:r>
            <a:r>
              <a:rPr lang="en-IN" dirty="0" err="1"/>
              <a:t>printf</a:t>
            </a:r>
            <a:r>
              <a:rPr lang="en-IN" dirty="0"/>
              <a:t>("Enter Tenure (in years): ");</a:t>
            </a:r>
          </a:p>
          <a:p>
            <a:r>
              <a:rPr lang="en-IN" dirty="0"/>
              <a:t>  if (</a:t>
            </a:r>
            <a:r>
              <a:rPr lang="en-IN" dirty="0" err="1"/>
              <a:t>scanf</a:t>
            </a:r>
            <a:r>
              <a:rPr lang="en-IN" dirty="0"/>
              <a:t>("%d", &amp;years) != 1 || years &lt;= 0) {</a:t>
            </a:r>
          </a:p>
          <a:p>
            <a:r>
              <a:rPr lang="en-IN" dirty="0"/>
              <a:t>    </a:t>
            </a:r>
            <a:r>
              <a:rPr lang="en-IN" dirty="0" err="1"/>
              <a:t>printf</a:t>
            </a:r>
            <a:r>
              <a:rPr lang="en-IN" dirty="0"/>
              <a:t>("Invalid input for Tenure.\n");</a:t>
            </a:r>
          </a:p>
          <a:p>
            <a:r>
              <a:rPr lang="en-IN" dirty="0"/>
              <a:t>    return 1;</a:t>
            </a:r>
          </a:p>
          <a:p>
            <a:r>
              <a:rPr lang="en-IN" dirty="0"/>
              <a:t>  }</a:t>
            </a:r>
          </a:p>
          <a:p>
            <a:endParaRPr lang="en-IN" dirty="0"/>
          </a:p>
          <a:p>
            <a:r>
              <a:rPr lang="en-IN" dirty="0"/>
              <a:t>  </a:t>
            </a:r>
          </a:p>
          <a:p>
            <a:endParaRPr lang="en-IN" dirty="0"/>
          </a:p>
        </p:txBody>
      </p:sp>
      <p:sp>
        <p:nvSpPr>
          <p:cNvPr id="3" name="TextBox 2">
            <a:extLst>
              <a:ext uri="{FF2B5EF4-FFF2-40B4-BE49-F238E27FC236}">
                <a16:creationId xmlns:a16="http://schemas.microsoft.com/office/drawing/2014/main" id="{05939C6F-7608-06D0-F588-804181257E7D}"/>
              </a:ext>
            </a:extLst>
          </p:cNvPr>
          <p:cNvSpPr txBox="1"/>
          <p:nvPr/>
        </p:nvSpPr>
        <p:spPr>
          <a:xfrm>
            <a:off x="106326" y="212650"/>
            <a:ext cx="6549656" cy="461665"/>
          </a:xfrm>
          <a:prstGeom prst="rect">
            <a:avLst/>
          </a:prstGeom>
          <a:noFill/>
        </p:spPr>
        <p:txBody>
          <a:bodyPr wrap="square" rtlCol="0">
            <a:spAutoFit/>
          </a:bodyPr>
          <a:lstStyle/>
          <a:p>
            <a:r>
              <a:rPr lang="en-US" sz="2400" b="1" dirty="0">
                <a:solidFill>
                  <a:srgbClr val="F95F88"/>
                </a:solidFill>
                <a:latin typeface="Petrona Bold" pitchFamily="34" charset="0"/>
                <a:ea typeface="Petrona Bold" pitchFamily="34" charset="-122"/>
                <a:cs typeface="Petrona Bold" pitchFamily="34" charset="-120"/>
              </a:rPr>
              <a:t>CODE</a:t>
            </a:r>
            <a:endParaRPr lang="en-US" sz="2400" dirty="0"/>
          </a:p>
        </p:txBody>
      </p:sp>
    </p:spTree>
    <p:extLst>
      <p:ext uri="{BB962C8B-B14F-4D97-AF65-F5344CB8AC3E}">
        <p14:creationId xmlns:p14="http://schemas.microsoft.com/office/powerpoint/2010/main" val="2573454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BEF21-2D30-13AA-9E0C-A98090C5B40F}"/>
              </a:ext>
            </a:extLst>
          </p:cNvPr>
          <p:cNvSpPr txBox="1"/>
          <p:nvPr/>
        </p:nvSpPr>
        <p:spPr>
          <a:xfrm>
            <a:off x="0" y="0"/>
            <a:ext cx="14630400" cy="8679299"/>
          </a:xfrm>
          <a:prstGeom prst="rect">
            <a:avLst/>
          </a:prstGeom>
          <a:noFill/>
        </p:spPr>
        <p:txBody>
          <a:bodyPr wrap="square" rtlCol="0">
            <a:spAutoFit/>
          </a:bodyPr>
          <a:lstStyle/>
          <a:p>
            <a:r>
              <a:rPr lang="en-IN" dirty="0"/>
              <a:t>// Calculations</a:t>
            </a:r>
          </a:p>
          <a:p>
            <a:r>
              <a:rPr lang="en-IN" dirty="0"/>
              <a:t>  </a:t>
            </a:r>
            <a:r>
              <a:rPr lang="en-IN" dirty="0" err="1"/>
              <a:t>monthlyRate</a:t>
            </a:r>
            <a:r>
              <a:rPr lang="en-IN" dirty="0"/>
              <a:t> = </a:t>
            </a:r>
            <a:r>
              <a:rPr lang="en-IN" dirty="0" err="1"/>
              <a:t>annualRate</a:t>
            </a:r>
            <a:r>
              <a:rPr lang="en-IN" dirty="0"/>
              <a:t> / (12 * 100);</a:t>
            </a:r>
          </a:p>
          <a:p>
            <a:r>
              <a:rPr lang="en-IN" dirty="0"/>
              <a:t>  </a:t>
            </a:r>
            <a:r>
              <a:rPr lang="en-IN" dirty="0" err="1"/>
              <a:t>totalMonths</a:t>
            </a:r>
            <a:r>
              <a:rPr lang="en-IN" dirty="0"/>
              <a:t> = years * 12;</a:t>
            </a:r>
          </a:p>
          <a:p>
            <a:endParaRPr lang="en-IN" dirty="0"/>
          </a:p>
          <a:p>
            <a:r>
              <a:rPr lang="en-IN" dirty="0"/>
              <a:t>  if (</a:t>
            </a:r>
            <a:r>
              <a:rPr lang="en-IN" dirty="0" err="1"/>
              <a:t>annualRate</a:t>
            </a:r>
            <a:r>
              <a:rPr lang="en-IN" dirty="0"/>
              <a:t> == 0) {</a:t>
            </a:r>
          </a:p>
          <a:p>
            <a:r>
              <a:rPr lang="en-IN" dirty="0"/>
              <a:t>    </a:t>
            </a:r>
            <a:r>
              <a:rPr lang="en-IN" dirty="0" err="1"/>
              <a:t>emi</a:t>
            </a:r>
            <a:r>
              <a:rPr lang="en-IN" dirty="0"/>
              <a:t> = principal / </a:t>
            </a:r>
            <a:r>
              <a:rPr lang="en-IN" dirty="0" err="1"/>
              <a:t>totalMonths</a:t>
            </a:r>
            <a:r>
              <a:rPr lang="en-IN" dirty="0"/>
              <a:t>;</a:t>
            </a:r>
          </a:p>
          <a:p>
            <a:r>
              <a:rPr lang="en-IN" dirty="0"/>
              <a:t>    </a:t>
            </a:r>
            <a:r>
              <a:rPr lang="en-IN" dirty="0" err="1"/>
              <a:t>totalPayment</a:t>
            </a:r>
            <a:r>
              <a:rPr lang="en-IN" dirty="0"/>
              <a:t> = principal;</a:t>
            </a:r>
          </a:p>
          <a:p>
            <a:r>
              <a:rPr lang="en-IN" dirty="0"/>
              <a:t>    </a:t>
            </a:r>
            <a:r>
              <a:rPr lang="en-IN" dirty="0" err="1"/>
              <a:t>totalInterest</a:t>
            </a:r>
            <a:r>
              <a:rPr lang="en-IN" dirty="0"/>
              <a:t> = 0;</a:t>
            </a:r>
          </a:p>
          <a:p>
            <a:r>
              <a:rPr lang="en-IN" dirty="0"/>
              <a:t>  } else {</a:t>
            </a:r>
          </a:p>
          <a:p>
            <a:r>
              <a:rPr lang="en-IN" dirty="0"/>
              <a:t>    // EMI Formula: E = P * r * (1+r)^n / ((1+r)^n - 1)</a:t>
            </a:r>
          </a:p>
          <a:p>
            <a:r>
              <a:rPr lang="en-IN" dirty="0"/>
              <a:t>    </a:t>
            </a:r>
            <a:r>
              <a:rPr lang="en-IN" dirty="0" err="1"/>
              <a:t>emi</a:t>
            </a:r>
            <a:r>
              <a:rPr lang="en-IN" dirty="0"/>
              <a:t> = principal * </a:t>
            </a:r>
            <a:r>
              <a:rPr lang="en-IN" dirty="0" err="1"/>
              <a:t>monthlyRate</a:t>
            </a:r>
            <a:r>
              <a:rPr lang="en-IN" dirty="0"/>
              <a:t> * pow(1 + </a:t>
            </a:r>
            <a:r>
              <a:rPr lang="en-IN" dirty="0" err="1"/>
              <a:t>monthlyRate</a:t>
            </a:r>
            <a:r>
              <a:rPr lang="en-IN" dirty="0"/>
              <a:t>, </a:t>
            </a:r>
            <a:r>
              <a:rPr lang="en-IN" dirty="0" err="1"/>
              <a:t>totalMonths</a:t>
            </a:r>
            <a:r>
              <a:rPr lang="en-IN" dirty="0"/>
              <a:t>) /</a:t>
            </a:r>
          </a:p>
          <a:p>
            <a:r>
              <a:rPr lang="en-IN" dirty="0"/>
              <a:t>          (pow(1 + </a:t>
            </a:r>
            <a:r>
              <a:rPr lang="en-IN" dirty="0" err="1"/>
              <a:t>monthlyRate</a:t>
            </a:r>
            <a:r>
              <a:rPr lang="en-IN" dirty="0"/>
              <a:t>, </a:t>
            </a:r>
            <a:r>
              <a:rPr lang="en-IN" dirty="0" err="1"/>
              <a:t>totalMonths</a:t>
            </a:r>
            <a:r>
              <a:rPr lang="en-IN" dirty="0"/>
              <a:t>) - 1);</a:t>
            </a:r>
          </a:p>
          <a:p>
            <a:r>
              <a:rPr lang="en-IN" dirty="0"/>
              <a:t>    </a:t>
            </a:r>
            <a:r>
              <a:rPr lang="en-IN" dirty="0" err="1"/>
              <a:t>totalPayment</a:t>
            </a:r>
            <a:r>
              <a:rPr lang="en-IN" dirty="0"/>
              <a:t> = </a:t>
            </a:r>
            <a:r>
              <a:rPr lang="en-IN" dirty="0" err="1"/>
              <a:t>emi</a:t>
            </a:r>
            <a:r>
              <a:rPr lang="en-IN" dirty="0"/>
              <a:t> * </a:t>
            </a:r>
            <a:r>
              <a:rPr lang="en-IN" dirty="0" err="1"/>
              <a:t>totalMonths</a:t>
            </a:r>
            <a:r>
              <a:rPr lang="en-IN" dirty="0"/>
              <a:t>;</a:t>
            </a:r>
          </a:p>
          <a:p>
            <a:r>
              <a:rPr lang="en-IN" dirty="0"/>
              <a:t>    </a:t>
            </a:r>
            <a:r>
              <a:rPr lang="en-IN" dirty="0" err="1"/>
              <a:t>totalInterest</a:t>
            </a:r>
            <a:r>
              <a:rPr lang="en-IN" dirty="0"/>
              <a:t> = </a:t>
            </a:r>
            <a:r>
              <a:rPr lang="en-IN" dirty="0" err="1"/>
              <a:t>totalPayment</a:t>
            </a:r>
            <a:r>
              <a:rPr lang="en-IN" dirty="0"/>
              <a:t> - principal;</a:t>
            </a:r>
          </a:p>
          <a:p>
            <a:r>
              <a:rPr lang="en-IN" dirty="0"/>
              <a:t>  }</a:t>
            </a:r>
          </a:p>
          <a:p>
            <a:endParaRPr lang="en-IN" dirty="0"/>
          </a:p>
          <a:p>
            <a:r>
              <a:rPr lang="en-IN" dirty="0"/>
              <a:t>  // Output Summary</a:t>
            </a:r>
          </a:p>
          <a:p>
            <a:r>
              <a:rPr lang="en-IN" dirty="0"/>
              <a:t>  </a:t>
            </a:r>
            <a:r>
              <a:rPr lang="en-IN" dirty="0" err="1"/>
              <a:t>printf</a:t>
            </a:r>
            <a:r>
              <a:rPr lang="en-IN" dirty="0"/>
              <a:t>("\n--- Loan Summary ---\n");</a:t>
            </a:r>
          </a:p>
          <a:p>
            <a:r>
              <a:rPr lang="en-IN" dirty="0"/>
              <a:t>  </a:t>
            </a:r>
            <a:r>
              <a:rPr lang="en-IN" dirty="0" err="1"/>
              <a:t>printf</a:t>
            </a:r>
            <a:r>
              <a:rPr lang="en-IN" dirty="0"/>
              <a:t>("Principal Amount: %.2lf\n", principal);</a:t>
            </a:r>
          </a:p>
          <a:p>
            <a:r>
              <a:rPr lang="en-IN" dirty="0"/>
              <a:t>  </a:t>
            </a:r>
            <a:r>
              <a:rPr lang="en-IN" dirty="0" err="1"/>
              <a:t>printf</a:t>
            </a:r>
            <a:r>
              <a:rPr lang="en-IN" dirty="0"/>
              <a:t>("Annual Interest Rate: %.2lf%%\n", </a:t>
            </a:r>
            <a:r>
              <a:rPr lang="en-IN" dirty="0" err="1"/>
              <a:t>annualRate</a:t>
            </a:r>
            <a:r>
              <a:rPr lang="en-IN" dirty="0"/>
              <a:t>);</a:t>
            </a:r>
          </a:p>
          <a:p>
            <a:r>
              <a:rPr lang="en-IN" dirty="0"/>
              <a:t>  </a:t>
            </a:r>
            <a:r>
              <a:rPr lang="en-IN" dirty="0" err="1"/>
              <a:t>printf</a:t>
            </a:r>
            <a:r>
              <a:rPr lang="en-IN" dirty="0"/>
              <a:t>("Tenure: %d years (%d months)\n", years, </a:t>
            </a:r>
            <a:r>
              <a:rPr lang="en-IN" dirty="0" err="1"/>
              <a:t>totalMonths</a:t>
            </a:r>
            <a:r>
              <a:rPr lang="en-IN" dirty="0"/>
              <a:t>);</a:t>
            </a:r>
          </a:p>
          <a:p>
            <a:r>
              <a:rPr lang="en-IN" dirty="0"/>
              <a:t>  </a:t>
            </a:r>
            <a:r>
              <a:rPr lang="en-IN" dirty="0" err="1"/>
              <a:t>printf</a:t>
            </a:r>
            <a:r>
              <a:rPr lang="en-IN" dirty="0"/>
              <a:t>("Monthly EMI: %.2lf\n", </a:t>
            </a:r>
            <a:r>
              <a:rPr lang="en-IN" dirty="0" err="1"/>
              <a:t>emi</a:t>
            </a:r>
            <a:r>
              <a:rPr lang="en-IN" dirty="0"/>
              <a:t>);</a:t>
            </a:r>
          </a:p>
          <a:p>
            <a:r>
              <a:rPr lang="en-IN" dirty="0"/>
              <a:t>  </a:t>
            </a:r>
            <a:r>
              <a:rPr lang="en-IN" dirty="0" err="1"/>
              <a:t>printf</a:t>
            </a:r>
            <a:r>
              <a:rPr lang="en-IN" dirty="0"/>
              <a:t>("Total Interest Payable: %.2lf\n", </a:t>
            </a:r>
            <a:r>
              <a:rPr lang="en-IN" dirty="0" err="1"/>
              <a:t>totalInterest</a:t>
            </a:r>
            <a:r>
              <a:rPr lang="en-IN" dirty="0"/>
              <a:t>);</a:t>
            </a:r>
          </a:p>
          <a:p>
            <a:r>
              <a:rPr lang="en-IN" dirty="0"/>
              <a:t>  </a:t>
            </a:r>
            <a:r>
              <a:rPr lang="en-IN" dirty="0" err="1"/>
              <a:t>printf</a:t>
            </a:r>
            <a:r>
              <a:rPr lang="en-IN" dirty="0"/>
              <a:t>("Total Payment (Principal + Interest): %.2lf\n", </a:t>
            </a:r>
            <a:r>
              <a:rPr lang="en-IN" dirty="0" err="1"/>
              <a:t>totalPayment</a:t>
            </a:r>
            <a:r>
              <a:rPr lang="en-IN" dirty="0"/>
              <a:t>);</a:t>
            </a:r>
          </a:p>
          <a:p>
            <a:endParaRPr lang="en-IN" dirty="0"/>
          </a:p>
          <a:p>
            <a:r>
              <a:rPr lang="en-IN" dirty="0"/>
              <a:t>  // Amortization Schedule</a:t>
            </a:r>
          </a:p>
          <a:p>
            <a:r>
              <a:rPr lang="en-IN" dirty="0"/>
              <a:t>  </a:t>
            </a:r>
            <a:r>
              <a:rPr lang="en-IN" dirty="0" err="1"/>
              <a:t>printf</a:t>
            </a:r>
            <a:r>
              <a:rPr lang="en-IN" dirty="0"/>
              <a:t>("\n--- Amortization Schedule ---\n");</a:t>
            </a:r>
          </a:p>
          <a:p>
            <a:r>
              <a:rPr lang="en-IN" dirty="0"/>
              <a:t>  </a:t>
            </a:r>
            <a:r>
              <a:rPr lang="en-IN" dirty="0" err="1"/>
              <a:t>printf</a:t>
            </a:r>
            <a:r>
              <a:rPr lang="en-IN" dirty="0"/>
              <a:t>("%-6s | %-15s | %-12s | %-12s | %-15s | %-15s\n", "Month",</a:t>
            </a:r>
          </a:p>
          <a:p>
            <a:r>
              <a:rPr lang="en-IN" dirty="0"/>
              <a:t>         "Opening Bal", "EMI", "Interest", "Principal", "Closing Bal");</a:t>
            </a:r>
          </a:p>
          <a:p>
            <a:r>
              <a:rPr lang="en-IN" dirty="0"/>
              <a:t>  </a:t>
            </a:r>
            <a:r>
              <a:rPr lang="en-IN" dirty="0" err="1"/>
              <a:t>printf</a:t>
            </a:r>
            <a:r>
              <a:rPr lang="en-IN" dirty="0"/>
              <a:t>("---------------------------------------------------------------------"</a:t>
            </a:r>
          </a:p>
          <a:p>
            <a:r>
              <a:rPr lang="en-IN" dirty="0"/>
              <a:t>         </a:t>
            </a:r>
          </a:p>
        </p:txBody>
      </p:sp>
    </p:spTree>
    <p:extLst>
      <p:ext uri="{BB962C8B-B14F-4D97-AF65-F5344CB8AC3E}">
        <p14:creationId xmlns:p14="http://schemas.microsoft.com/office/powerpoint/2010/main" val="136541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4B150A-7EAB-E6ED-1368-086315EF685F}"/>
              </a:ext>
            </a:extLst>
          </p:cNvPr>
          <p:cNvSpPr txBox="1"/>
          <p:nvPr/>
        </p:nvSpPr>
        <p:spPr>
          <a:xfrm>
            <a:off x="0" y="0"/>
            <a:ext cx="14630400" cy="8494633"/>
          </a:xfrm>
          <a:prstGeom prst="rect">
            <a:avLst/>
          </a:prstGeom>
          <a:noFill/>
        </p:spPr>
        <p:txBody>
          <a:bodyPr wrap="square" rtlCol="0">
            <a:spAutoFit/>
          </a:bodyPr>
          <a:lstStyle/>
          <a:p>
            <a:r>
              <a:rPr lang="en-IN" sz="1600" dirty="0"/>
              <a:t>"-------------------\n");</a:t>
            </a:r>
          </a:p>
          <a:p>
            <a:endParaRPr lang="en-IN" sz="1600" dirty="0"/>
          </a:p>
          <a:p>
            <a:r>
              <a:rPr lang="en-IN" sz="1600" dirty="0"/>
              <a:t>  </a:t>
            </a:r>
            <a:r>
              <a:rPr lang="en-IN" sz="1600" dirty="0" err="1"/>
              <a:t>remainingBalance</a:t>
            </a:r>
            <a:r>
              <a:rPr lang="en-IN" sz="1600" dirty="0"/>
              <a:t> = principal;</a:t>
            </a:r>
          </a:p>
          <a:p>
            <a:endParaRPr lang="en-IN" sz="1600" dirty="0"/>
          </a:p>
          <a:p>
            <a:r>
              <a:rPr lang="en-IN" sz="1600" dirty="0"/>
              <a:t>  for (</a:t>
            </a:r>
            <a:r>
              <a:rPr lang="en-IN" sz="1600" dirty="0" err="1"/>
              <a:t>i</a:t>
            </a:r>
            <a:r>
              <a:rPr lang="en-IN" sz="1600" dirty="0"/>
              <a:t> = 1; </a:t>
            </a:r>
            <a:r>
              <a:rPr lang="en-IN" sz="1600" dirty="0" err="1"/>
              <a:t>i</a:t>
            </a:r>
            <a:r>
              <a:rPr lang="en-IN" sz="1600" dirty="0"/>
              <a:t> &lt;= </a:t>
            </a:r>
            <a:r>
              <a:rPr lang="en-IN" sz="1600" dirty="0" err="1"/>
              <a:t>totalMonths</a:t>
            </a:r>
            <a:r>
              <a:rPr lang="en-IN" sz="1600" dirty="0"/>
              <a:t>; </a:t>
            </a:r>
            <a:r>
              <a:rPr lang="en-IN" sz="1600" dirty="0" err="1"/>
              <a:t>i</a:t>
            </a:r>
            <a:r>
              <a:rPr lang="en-IN" sz="1600" dirty="0"/>
              <a:t>++) {</a:t>
            </a:r>
          </a:p>
          <a:p>
            <a:r>
              <a:rPr lang="en-IN" sz="1600" dirty="0"/>
              <a:t>    double </a:t>
            </a:r>
            <a:r>
              <a:rPr lang="en-IN" sz="1600" dirty="0" err="1"/>
              <a:t>openingBalance</a:t>
            </a:r>
            <a:r>
              <a:rPr lang="en-IN" sz="1600" dirty="0"/>
              <a:t> = </a:t>
            </a:r>
            <a:r>
              <a:rPr lang="en-IN" sz="1600" dirty="0" err="1"/>
              <a:t>remainingBalance</a:t>
            </a:r>
            <a:r>
              <a:rPr lang="en-IN" sz="1600" dirty="0"/>
              <a:t>;</a:t>
            </a:r>
          </a:p>
          <a:p>
            <a:r>
              <a:rPr lang="en-IN" sz="1600" dirty="0"/>
              <a:t>    double </a:t>
            </a:r>
            <a:r>
              <a:rPr lang="en-IN" sz="1600" dirty="0" err="1"/>
              <a:t>currentEMI</a:t>
            </a:r>
            <a:r>
              <a:rPr lang="en-IN" sz="1600" dirty="0"/>
              <a:t> = </a:t>
            </a:r>
            <a:r>
              <a:rPr lang="en-IN" sz="1600" dirty="0" err="1"/>
              <a:t>emi</a:t>
            </a:r>
            <a:r>
              <a:rPr lang="en-IN" sz="1600" dirty="0"/>
              <a:t>;</a:t>
            </a:r>
          </a:p>
          <a:p>
            <a:endParaRPr lang="en-IN" sz="1600" dirty="0"/>
          </a:p>
          <a:p>
            <a:r>
              <a:rPr lang="en-IN" sz="1600" dirty="0"/>
              <a:t>    </a:t>
            </a:r>
            <a:r>
              <a:rPr lang="en-IN" sz="1600" dirty="0" err="1"/>
              <a:t>interestPaid</a:t>
            </a:r>
            <a:r>
              <a:rPr lang="en-IN" sz="1600" dirty="0"/>
              <a:t> = </a:t>
            </a:r>
            <a:r>
              <a:rPr lang="en-IN" sz="1600" dirty="0" err="1"/>
              <a:t>openingBalance</a:t>
            </a:r>
            <a:r>
              <a:rPr lang="en-IN" sz="1600" dirty="0"/>
              <a:t> * </a:t>
            </a:r>
            <a:r>
              <a:rPr lang="en-IN" sz="1600" dirty="0" err="1"/>
              <a:t>monthlyRate</a:t>
            </a:r>
            <a:r>
              <a:rPr lang="en-IN" sz="1600" dirty="0"/>
              <a:t>;</a:t>
            </a:r>
          </a:p>
          <a:p>
            <a:r>
              <a:rPr lang="en-IN" sz="1600" dirty="0"/>
              <a:t>    </a:t>
            </a:r>
            <a:r>
              <a:rPr lang="en-IN" sz="1600" dirty="0" err="1"/>
              <a:t>principalPaid</a:t>
            </a:r>
            <a:r>
              <a:rPr lang="en-IN" sz="1600" dirty="0"/>
              <a:t> = </a:t>
            </a:r>
            <a:r>
              <a:rPr lang="en-IN" sz="1600" dirty="0" err="1"/>
              <a:t>currentEMI</a:t>
            </a:r>
            <a:r>
              <a:rPr lang="en-IN" sz="1600" dirty="0"/>
              <a:t> - </a:t>
            </a:r>
            <a:r>
              <a:rPr lang="en-IN" sz="1600" dirty="0" err="1"/>
              <a:t>interestPaid</a:t>
            </a:r>
            <a:r>
              <a:rPr lang="en-IN" sz="1600" dirty="0"/>
              <a:t>;</a:t>
            </a:r>
          </a:p>
          <a:p>
            <a:endParaRPr lang="en-IN" sz="1600" dirty="0"/>
          </a:p>
          <a:p>
            <a:r>
              <a:rPr lang="en-IN" sz="1600" dirty="0"/>
              <a:t>    // Adjust for last month to ensure exact closure</a:t>
            </a:r>
          </a:p>
          <a:p>
            <a:r>
              <a:rPr lang="en-IN" sz="1600" dirty="0"/>
              <a:t>    if (</a:t>
            </a:r>
            <a:r>
              <a:rPr lang="en-IN" sz="1600" dirty="0" err="1"/>
              <a:t>i</a:t>
            </a:r>
            <a:r>
              <a:rPr lang="en-IN" sz="1600" dirty="0"/>
              <a:t> == </a:t>
            </a:r>
            <a:r>
              <a:rPr lang="en-IN" sz="1600" dirty="0" err="1"/>
              <a:t>totalMonths</a:t>
            </a:r>
            <a:r>
              <a:rPr lang="en-IN" sz="1600" dirty="0"/>
              <a:t> || </a:t>
            </a:r>
            <a:r>
              <a:rPr lang="en-IN" sz="1600" dirty="0" err="1"/>
              <a:t>principalPaid</a:t>
            </a:r>
            <a:r>
              <a:rPr lang="en-IN" sz="1600" dirty="0"/>
              <a:t> &gt; </a:t>
            </a:r>
            <a:r>
              <a:rPr lang="en-IN" sz="1600" dirty="0" err="1"/>
              <a:t>openingBalance</a:t>
            </a:r>
            <a:r>
              <a:rPr lang="en-IN" sz="1600" dirty="0"/>
              <a:t>) {</a:t>
            </a:r>
          </a:p>
          <a:p>
            <a:r>
              <a:rPr lang="en-IN" sz="1600" dirty="0"/>
              <a:t>      </a:t>
            </a:r>
            <a:r>
              <a:rPr lang="en-IN" sz="1600" dirty="0" err="1"/>
              <a:t>principalPaid</a:t>
            </a:r>
            <a:r>
              <a:rPr lang="en-IN" sz="1600" dirty="0"/>
              <a:t> = </a:t>
            </a:r>
            <a:r>
              <a:rPr lang="en-IN" sz="1600" dirty="0" err="1"/>
              <a:t>openingBalance</a:t>
            </a:r>
            <a:r>
              <a:rPr lang="en-IN" sz="1600" dirty="0"/>
              <a:t>;</a:t>
            </a:r>
          </a:p>
          <a:p>
            <a:r>
              <a:rPr lang="en-IN" sz="1600" dirty="0"/>
              <a:t>      </a:t>
            </a:r>
            <a:r>
              <a:rPr lang="en-IN" sz="1600" dirty="0" err="1"/>
              <a:t>currentEMI</a:t>
            </a:r>
            <a:r>
              <a:rPr lang="en-IN" sz="1600" dirty="0"/>
              <a:t> = </a:t>
            </a:r>
            <a:r>
              <a:rPr lang="en-IN" sz="1600" dirty="0" err="1"/>
              <a:t>principalPaid</a:t>
            </a:r>
            <a:r>
              <a:rPr lang="en-IN" sz="1600" dirty="0"/>
              <a:t> + </a:t>
            </a:r>
            <a:r>
              <a:rPr lang="en-IN" sz="1600" dirty="0" err="1"/>
              <a:t>interestPaid</a:t>
            </a:r>
            <a:r>
              <a:rPr lang="en-IN" sz="1600" dirty="0"/>
              <a:t>;</a:t>
            </a:r>
          </a:p>
          <a:p>
            <a:r>
              <a:rPr lang="en-IN" sz="1600" dirty="0"/>
              <a:t>      </a:t>
            </a:r>
            <a:r>
              <a:rPr lang="en-IN" sz="1600" dirty="0" err="1"/>
              <a:t>remainingBalance</a:t>
            </a:r>
            <a:r>
              <a:rPr lang="en-IN" sz="1600" dirty="0"/>
              <a:t> = 0;</a:t>
            </a:r>
          </a:p>
          <a:p>
            <a:r>
              <a:rPr lang="en-IN" sz="1600" dirty="0"/>
              <a:t>    } else {</a:t>
            </a:r>
          </a:p>
          <a:p>
            <a:r>
              <a:rPr lang="en-IN" sz="1600" dirty="0"/>
              <a:t>      </a:t>
            </a:r>
            <a:r>
              <a:rPr lang="en-IN" sz="1600" dirty="0" err="1"/>
              <a:t>remainingBalance</a:t>
            </a:r>
            <a:r>
              <a:rPr lang="en-IN" sz="1600" dirty="0"/>
              <a:t> = </a:t>
            </a:r>
            <a:r>
              <a:rPr lang="en-IN" sz="1600" dirty="0" err="1"/>
              <a:t>openingBalance</a:t>
            </a:r>
            <a:r>
              <a:rPr lang="en-IN" sz="1600" dirty="0"/>
              <a:t> - </a:t>
            </a:r>
            <a:r>
              <a:rPr lang="en-IN" sz="1600" dirty="0" err="1"/>
              <a:t>principalPaid</a:t>
            </a:r>
            <a:r>
              <a:rPr lang="en-IN" sz="1600" dirty="0"/>
              <a:t>;</a:t>
            </a:r>
          </a:p>
          <a:p>
            <a:r>
              <a:rPr lang="en-IN" sz="1600" dirty="0"/>
              <a:t>    }</a:t>
            </a:r>
          </a:p>
          <a:p>
            <a:endParaRPr lang="en-IN" sz="1600" dirty="0"/>
          </a:p>
          <a:p>
            <a:r>
              <a:rPr lang="en-IN" sz="1600" dirty="0"/>
              <a:t>    </a:t>
            </a:r>
            <a:r>
              <a:rPr lang="en-IN" sz="1600" dirty="0" err="1"/>
              <a:t>printf</a:t>
            </a:r>
            <a:r>
              <a:rPr lang="en-IN" sz="1600" dirty="0"/>
              <a:t>("%-6d | %-15.2lf | %-12.2lf | %-12.2lf | %-15.2lf | %-15.2lf\n", </a:t>
            </a:r>
            <a:r>
              <a:rPr lang="en-IN" sz="1600" dirty="0" err="1"/>
              <a:t>i</a:t>
            </a:r>
            <a:r>
              <a:rPr lang="en-IN" sz="1600" dirty="0"/>
              <a:t>,</a:t>
            </a:r>
          </a:p>
          <a:p>
            <a:r>
              <a:rPr lang="en-IN" sz="1600" dirty="0"/>
              <a:t>           </a:t>
            </a:r>
            <a:r>
              <a:rPr lang="en-IN" sz="1600" dirty="0" err="1"/>
              <a:t>openingBalance</a:t>
            </a:r>
            <a:r>
              <a:rPr lang="en-IN" sz="1600" dirty="0"/>
              <a:t>, </a:t>
            </a:r>
            <a:r>
              <a:rPr lang="en-IN" sz="1600" dirty="0" err="1"/>
              <a:t>currentEMI</a:t>
            </a:r>
            <a:r>
              <a:rPr lang="en-IN" sz="1600" dirty="0"/>
              <a:t>, </a:t>
            </a:r>
            <a:r>
              <a:rPr lang="en-IN" sz="1600" dirty="0" err="1"/>
              <a:t>interestPaid</a:t>
            </a:r>
            <a:r>
              <a:rPr lang="en-IN" sz="1600" dirty="0"/>
              <a:t>, </a:t>
            </a:r>
            <a:r>
              <a:rPr lang="en-IN" sz="1600" dirty="0" err="1"/>
              <a:t>principalPaid</a:t>
            </a:r>
            <a:r>
              <a:rPr lang="en-IN" sz="1600" dirty="0"/>
              <a:t>,</a:t>
            </a:r>
          </a:p>
          <a:p>
            <a:r>
              <a:rPr lang="en-IN" sz="1600" dirty="0"/>
              <a:t>           </a:t>
            </a:r>
            <a:r>
              <a:rPr lang="en-IN" sz="1600" dirty="0" err="1"/>
              <a:t>remainingBalance</a:t>
            </a:r>
            <a:r>
              <a:rPr lang="en-IN" sz="1600" dirty="0"/>
              <a:t>);</a:t>
            </a:r>
          </a:p>
          <a:p>
            <a:r>
              <a:rPr lang="en-IN" sz="1600" dirty="0"/>
              <a:t>  }</a:t>
            </a:r>
          </a:p>
          <a:p>
            <a:endParaRPr lang="en-IN" sz="1600" dirty="0"/>
          </a:p>
          <a:p>
            <a:r>
              <a:rPr lang="en-IN" sz="1600" dirty="0"/>
              <a:t>  // Keep window open if run directly</a:t>
            </a:r>
          </a:p>
          <a:p>
            <a:r>
              <a:rPr lang="en-IN" sz="1600" dirty="0"/>
              <a:t>  </a:t>
            </a:r>
            <a:r>
              <a:rPr lang="en-IN" sz="1600" dirty="0" err="1"/>
              <a:t>printf</a:t>
            </a:r>
            <a:r>
              <a:rPr lang="en-IN" sz="1600" dirty="0"/>
              <a:t>("\</a:t>
            </a:r>
            <a:r>
              <a:rPr lang="en-IN" sz="1600" dirty="0" err="1"/>
              <a:t>nPress</a:t>
            </a:r>
            <a:r>
              <a:rPr lang="en-IN" sz="1600" dirty="0"/>
              <a:t> Enter to exit...");</a:t>
            </a:r>
          </a:p>
          <a:p>
            <a:r>
              <a:rPr lang="en-IN" sz="1600" dirty="0"/>
              <a:t>  </a:t>
            </a:r>
            <a:r>
              <a:rPr lang="en-IN" sz="1600" dirty="0" err="1"/>
              <a:t>getchar</a:t>
            </a:r>
            <a:r>
              <a:rPr lang="en-IN" sz="1600" dirty="0"/>
              <a:t>(); // Consume newline from last </a:t>
            </a:r>
            <a:r>
              <a:rPr lang="en-IN" sz="1600" dirty="0" err="1"/>
              <a:t>scanf</a:t>
            </a:r>
            <a:endParaRPr lang="en-IN" sz="1600" dirty="0"/>
          </a:p>
          <a:p>
            <a:r>
              <a:rPr lang="en-IN" sz="1600" dirty="0"/>
              <a:t>  </a:t>
            </a:r>
            <a:r>
              <a:rPr lang="en-IN" sz="1600" dirty="0" err="1"/>
              <a:t>getchar</a:t>
            </a:r>
            <a:r>
              <a:rPr lang="en-IN" sz="1600" dirty="0"/>
              <a:t>(); // Wait for key press</a:t>
            </a:r>
          </a:p>
          <a:p>
            <a:endParaRPr lang="en-IN" sz="1600" dirty="0"/>
          </a:p>
          <a:p>
            <a:r>
              <a:rPr lang="en-IN" sz="1600" dirty="0"/>
              <a:t>  return 0;</a:t>
            </a:r>
          </a:p>
          <a:p>
            <a:r>
              <a:rPr lang="en-IN" sz="1600" dirty="0"/>
              <a:t>}</a:t>
            </a:r>
          </a:p>
          <a:p>
            <a:endParaRPr lang="en-IN" sz="1600" dirty="0"/>
          </a:p>
        </p:txBody>
      </p:sp>
    </p:spTree>
    <p:extLst>
      <p:ext uri="{BB962C8B-B14F-4D97-AF65-F5344CB8AC3E}">
        <p14:creationId xmlns:p14="http://schemas.microsoft.com/office/powerpoint/2010/main" val="3528153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7151914" y="1"/>
            <a:ext cx="7478486" cy="779622"/>
          </a:xfrm>
          <a:prstGeom prst="rect">
            <a:avLst/>
          </a:prstGeom>
        </p:spPr>
      </p:pic>
      <p:sp>
        <p:nvSpPr>
          <p:cNvPr id="3" name="Text 0"/>
          <p:cNvSpPr/>
          <p:nvPr/>
        </p:nvSpPr>
        <p:spPr>
          <a:xfrm>
            <a:off x="0" y="46797"/>
            <a:ext cx="6237684" cy="779621"/>
          </a:xfrm>
          <a:prstGeom prst="rect">
            <a:avLst/>
          </a:prstGeom>
          <a:noFill/>
          <a:ln/>
        </p:spPr>
        <p:txBody>
          <a:bodyPr wrap="none" lIns="0" tIns="0" rIns="0" bIns="0" rtlCol="0" anchor="t"/>
          <a:lstStyle/>
          <a:p>
            <a:pPr marL="0" indent="0" algn="l">
              <a:lnSpc>
                <a:spcPts val="6100"/>
              </a:lnSpc>
              <a:buNone/>
            </a:pPr>
            <a:r>
              <a:rPr lang="en-US" sz="4900" b="1" u="sng" dirty="0">
                <a:solidFill>
                  <a:srgbClr val="F95F88"/>
                </a:solidFill>
                <a:latin typeface="Petrona Bold" pitchFamily="34" charset="0"/>
                <a:ea typeface="Petrona Bold" pitchFamily="34" charset="-122"/>
                <a:cs typeface="Petrona Bold" pitchFamily="34" charset="-120"/>
              </a:rPr>
              <a:t>Project Working</a:t>
            </a:r>
            <a:endParaRPr lang="en-US" sz="4900" u="sng" dirty="0"/>
          </a:p>
        </p:txBody>
      </p:sp>
      <p:sp>
        <p:nvSpPr>
          <p:cNvPr id="4" name="Text 1"/>
          <p:cNvSpPr/>
          <p:nvPr/>
        </p:nvSpPr>
        <p:spPr>
          <a:xfrm>
            <a:off x="793790" y="5910858"/>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Box 4">
            <a:extLst>
              <a:ext uri="{FF2B5EF4-FFF2-40B4-BE49-F238E27FC236}">
                <a16:creationId xmlns:a16="http://schemas.microsoft.com/office/drawing/2014/main" id="{ACC872C1-F5DA-7867-3583-2225D60E086F}"/>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pic>
        <p:nvPicPr>
          <p:cNvPr id="6" name="C__Users_Inspiron_Downloads_cfile.exe  2025-12-29 22-02-12">
            <a:hlinkClick r:id="" action="ppaction://media"/>
            <a:extLst>
              <a:ext uri="{FF2B5EF4-FFF2-40B4-BE49-F238E27FC236}">
                <a16:creationId xmlns:a16="http://schemas.microsoft.com/office/drawing/2014/main" id="{F418ADA6-558F-D35C-A277-892A26C5A55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06299" y="902618"/>
            <a:ext cx="13617801" cy="7180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002750"/>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Applications</a:t>
            </a:r>
            <a:endParaRPr lang="en-US" sz="4900" dirty="0"/>
          </a:p>
        </p:txBody>
      </p:sp>
      <p:sp>
        <p:nvSpPr>
          <p:cNvPr id="3" name="Shape 1"/>
          <p:cNvSpPr/>
          <p:nvPr/>
        </p:nvSpPr>
        <p:spPr>
          <a:xfrm>
            <a:off x="793790" y="3236000"/>
            <a:ext cx="4196358" cy="2990850"/>
          </a:xfrm>
          <a:prstGeom prst="roundRect">
            <a:avLst>
              <a:gd name="adj" fmla="val 3185"/>
            </a:avLst>
          </a:prstGeom>
          <a:solidFill>
            <a:srgbClr val="E0D7F4"/>
          </a:solidFill>
          <a:ln w="7620">
            <a:solidFill>
              <a:srgbClr val="C6BDDA"/>
            </a:solidFill>
            <a:prstDash val="solid"/>
          </a:ln>
        </p:spPr>
      </p:sp>
      <p:sp>
        <p:nvSpPr>
          <p:cNvPr id="4" name="Shape 2"/>
          <p:cNvSpPr/>
          <p:nvPr/>
        </p:nvSpPr>
        <p:spPr>
          <a:xfrm>
            <a:off x="1028224" y="3470434"/>
            <a:ext cx="680442" cy="680442"/>
          </a:xfrm>
          <a:prstGeom prst="roundRect">
            <a:avLst>
              <a:gd name="adj" fmla="val 13436980"/>
            </a:avLst>
          </a:prstGeom>
          <a:solidFill>
            <a:srgbClr val="6237C8"/>
          </a:solidFill>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15390" y="3657481"/>
            <a:ext cx="306110" cy="306110"/>
          </a:xfrm>
          <a:prstGeom prst="rect">
            <a:avLst/>
          </a:prstGeom>
        </p:spPr>
      </p:pic>
      <p:sp>
        <p:nvSpPr>
          <p:cNvPr id="6" name="Text 3"/>
          <p:cNvSpPr/>
          <p:nvPr/>
        </p:nvSpPr>
        <p:spPr>
          <a:xfrm>
            <a:off x="1028224" y="4377690"/>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Personal Finance</a:t>
            </a:r>
            <a:endParaRPr lang="en-US" sz="2450" dirty="0"/>
          </a:p>
        </p:txBody>
      </p:sp>
      <p:sp>
        <p:nvSpPr>
          <p:cNvPr id="7" name="Text 4"/>
          <p:cNvSpPr/>
          <p:nvPr/>
        </p:nvSpPr>
        <p:spPr>
          <a:xfrm>
            <a:off x="1028224" y="490370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Managing individual loans and mortgages.</a:t>
            </a:r>
            <a:endParaRPr lang="en-US" sz="1750" dirty="0"/>
          </a:p>
        </p:txBody>
      </p:sp>
      <p:sp>
        <p:nvSpPr>
          <p:cNvPr id="8" name="Shape 5"/>
          <p:cNvSpPr/>
          <p:nvPr/>
        </p:nvSpPr>
        <p:spPr>
          <a:xfrm>
            <a:off x="5216962" y="3236000"/>
            <a:ext cx="4196358" cy="2990850"/>
          </a:xfrm>
          <a:prstGeom prst="roundRect">
            <a:avLst>
              <a:gd name="adj" fmla="val 3185"/>
            </a:avLst>
          </a:prstGeom>
          <a:solidFill>
            <a:srgbClr val="E0D7F4"/>
          </a:solidFill>
          <a:ln w="7620">
            <a:solidFill>
              <a:srgbClr val="C6BDDA"/>
            </a:solidFill>
            <a:prstDash val="solid"/>
          </a:ln>
        </p:spPr>
      </p:sp>
      <p:sp>
        <p:nvSpPr>
          <p:cNvPr id="9" name="Shape 6"/>
          <p:cNvSpPr/>
          <p:nvPr/>
        </p:nvSpPr>
        <p:spPr>
          <a:xfrm>
            <a:off x="5451396" y="3470434"/>
            <a:ext cx="680442" cy="680442"/>
          </a:xfrm>
          <a:prstGeom prst="roundRect">
            <a:avLst>
              <a:gd name="adj" fmla="val 13436980"/>
            </a:avLst>
          </a:prstGeom>
          <a:solidFill>
            <a:srgbClr val="6237C8"/>
          </a:solidFill>
          <a:ln/>
        </p:spPr>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562" y="3657481"/>
            <a:ext cx="306110" cy="306110"/>
          </a:xfrm>
          <a:prstGeom prst="rect">
            <a:avLst/>
          </a:prstGeom>
        </p:spPr>
      </p:pic>
      <p:sp>
        <p:nvSpPr>
          <p:cNvPr id="11" name="Text 7"/>
          <p:cNvSpPr/>
          <p:nvPr/>
        </p:nvSpPr>
        <p:spPr>
          <a:xfrm>
            <a:off x="5451396" y="4377690"/>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Banking Sector</a:t>
            </a:r>
            <a:endParaRPr lang="en-US" sz="2450" dirty="0"/>
          </a:p>
        </p:txBody>
      </p:sp>
      <p:sp>
        <p:nvSpPr>
          <p:cNvPr id="12" name="Text 8"/>
          <p:cNvSpPr/>
          <p:nvPr/>
        </p:nvSpPr>
        <p:spPr>
          <a:xfrm>
            <a:off x="5451396" y="490370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Streamlining loan processing and calculations.</a:t>
            </a:r>
            <a:endParaRPr lang="en-US" sz="1750" dirty="0"/>
          </a:p>
        </p:txBody>
      </p:sp>
      <p:sp>
        <p:nvSpPr>
          <p:cNvPr id="13" name="Shape 9"/>
          <p:cNvSpPr/>
          <p:nvPr/>
        </p:nvSpPr>
        <p:spPr>
          <a:xfrm>
            <a:off x="9640133" y="3236000"/>
            <a:ext cx="4196358" cy="2990850"/>
          </a:xfrm>
          <a:prstGeom prst="roundRect">
            <a:avLst>
              <a:gd name="adj" fmla="val 3185"/>
            </a:avLst>
          </a:prstGeom>
          <a:solidFill>
            <a:srgbClr val="E0D7F4"/>
          </a:solidFill>
          <a:ln w="7620">
            <a:solidFill>
              <a:srgbClr val="C6BDDA"/>
            </a:solidFill>
            <a:prstDash val="solid"/>
          </a:ln>
        </p:spPr>
      </p:sp>
      <p:sp>
        <p:nvSpPr>
          <p:cNvPr id="14" name="Shape 10"/>
          <p:cNvSpPr/>
          <p:nvPr/>
        </p:nvSpPr>
        <p:spPr>
          <a:xfrm>
            <a:off x="9874568" y="3470434"/>
            <a:ext cx="680442" cy="680442"/>
          </a:xfrm>
          <a:prstGeom prst="roundRect">
            <a:avLst>
              <a:gd name="adj" fmla="val 13436980"/>
            </a:avLst>
          </a:prstGeom>
          <a:solidFill>
            <a:srgbClr val="6237C8"/>
          </a:solidFill>
          <a:ln/>
        </p:spPr>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61734" y="3657481"/>
            <a:ext cx="306110" cy="306110"/>
          </a:xfrm>
          <a:prstGeom prst="rect">
            <a:avLst/>
          </a:prstGeom>
        </p:spPr>
      </p:pic>
      <p:sp>
        <p:nvSpPr>
          <p:cNvPr id="16" name="Text 11"/>
          <p:cNvSpPr/>
          <p:nvPr/>
        </p:nvSpPr>
        <p:spPr>
          <a:xfrm>
            <a:off x="9874568" y="4377690"/>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Business Loans</a:t>
            </a:r>
            <a:endParaRPr lang="en-US" sz="2450" dirty="0"/>
          </a:p>
        </p:txBody>
      </p:sp>
      <p:sp>
        <p:nvSpPr>
          <p:cNvPr id="17" name="Text 12"/>
          <p:cNvSpPr/>
          <p:nvPr/>
        </p:nvSpPr>
        <p:spPr>
          <a:xfrm>
            <a:off x="9874568" y="4903708"/>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Assisting small and large enterprises with financial planning.</a:t>
            </a:r>
            <a:endParaRPr lang="en-US" sz="1750" dirty="0"/>
          </a:p>
        </p:txBody>
      </p:sp>
      <p:sp>
        <p:nvSpPr>
          <p:cNvPr id="18" name="TextBox 17">
            <a:extLst>
              <a:ext uri="{FF2B5EF4-FFF2-40B4-BE49-F238E27FC236}">
                <a16:creationId xmlns:a16="http://schemas.microsoft.com/office/drawing/2014/main" id="{F19C242F-8371-FB80-49E6-0734E07DE8D0}"/>
              </a:ext>
            </a:extLst>
          </p:cNvPr>
          <p:cNvSpPr txBox="1"/>
          <p:nvPr/>
        </p:nvSpPr>
        <p:spPr>
          <a:xfrm>
            <a:off x="12801600" y="7655442"/>
            <a:ext cx="1828800" cy="574158"/>
          </a:xfrm>
          <a:prstGeom prst="rect">
            <a:avLst/>
          </a:prstGeom>
          <a:solidFill>
            <a:schemeClr val="bg1"/>
          </a:solidFill>
        </p:spPr>
        <p:txBody>
          <a:bodyPr wrap="square" rtlCol="0">
            <a:spAutoFit/>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75</TotalTime>
  <Words>1006</Words>
  <Application>Microsoft Office PowerPoint</Application>
  <PresentationFormat>Custom</PresentationFormat>
  <Paragraphs>169</Paragraphs>
  <Slides>11</Slides>
  <Notes>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Inter</vt:lpstr>
      <vt:lpstr>Arial</vt:lpstr>
      <vt:lpstr>Petrona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PRATIK KARMAKAR</cp:lastModifiedBy>
  <cp:revision>4</cp:revision>
  <dcterms:created xsi:type="dcterms:W3CDTF">2025-12-29T15:29:05Z</dcterms:created>
  <dcterms:modified xsi:type="dcterms:W3CDTF">2025-12-29T16:55:49Z</dcterms:modified>
</cp:coreProperties>
</file>